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8"/>
  </p:notesMasterIdLst>
  <p:sldIdLst>
    <p:sldId id="258" r:id="rId2"/>
    <p:sldId id="259" r:id="rId3"/>
    <p:sldId id="260" r:id="rId4"/>
    <p:sldId id="261" r:id="rId5"/>
    <p:sldId id="262" r:id="rId6"/>
    <p:sldId id="278" r:id="rId7"/>
    <p:sldId id="263" r:id="rId8"/>
    <p:sldId id="266" r:id="rId9"/>
    <p:sldId id="284" r:id="rId10"/>
    <p:sldId id="285" r:id="rId11"/>
    <p:sldId id="267" r:id="rId12"/>
    <p:sldId id="268" r:id="rId13"/>
    <p:sldId id="269" r:id="rId14"/>
    <p:sldId id="270" r:id="rId15"/>
    <p:sldId id="272" r:id="rId16"/>
    <p:sldId id="271" r:id="rId17"/>
    <p:sldId id="273" r:id="rId18"/>
    <p:sldId id="280" r:id="rId19"/>
    <p:sldId id="274" r:id="rId20"/>
    <p:sldId id="275" r:id="rId21"/>
    <p:sldId id="276" r:id="rId22"/>
    <p:sldId id="281" r:id="rId23"/>
    <p:sldId id="282" r:id="rId24"/>
    <p:sldId id="283" r:id="rId25"/>
    <p:sldId id="277" r:id="rId26"/>
    <p:sldId id="287" r:id="rId27"/>
  </p:sldIdLst>
  <p:sldSz cx="10058400" cy="7315200"/>
  <p:notesSz cx="6858000" cy="9144000"/>
  <p:defaultTextStyle>
    <a:defPPr>
      <a:defRPr lang="en-US"/>
    </a:defPPr>
    <a:lvl1pPr marL="0" algn="l" defTabSz="992438" rtl="0" eaLnBrk="1" latinLnBrk="0" hangingPunct="1">
      <a:defRPr sz="2000" kern="1200">
        <a:solidFill>
          <a:schemeClr val="tx1"/>
        </a:solidFill>
        <a:latin typeface="+mn-lt"/>
        <a:ea typeface="+mn-ea"/>
        <a:cs typeface="+mn-cs"/>
      </a:defRPr>
    </a:lvl1pPr>
    <a:lvl2pPr marL="496219" algn="l" defTabSz="992438" rtl="0" eaLnBrk="1" latinLnBrk="0" hangingPunct="1">
      <a:defRPr sz="2000" kern="1200">
        <a:solidFill>
          <a:schemeClr val="tx1"/>
        </a:solidFill>
        <a:latin typeface="+mn-lt"/>
        <a:ea typeface="+mn-ea"/>
        <a:cs typeface="+mn-cs"/>
      </a:defRPr>
    </a:lvl2pPr>
    <a:lvl3pPr marL="992438" algn="l" defTabSz="992438" rtl="0" eaLnBrk="1" latinLnBrk="0" hangingPunct="1">
      <a:defRPr sz="2000" kern="1200">
        <a:solidFill>
          <a:schemeClr val="tx1"/>
        </a:solidFill>
        <a:latin typeface="+mn-lt"/>
        <a:ea typeface="+mn-ea"/>
        <a:cs typeface="+mn-cs"/>
      </a:defRPr>
    </a:lvl3pPr>
    <a:lvl4pPr marL="1488656" algn="l" defTabSz="992438" rtl="0" eaLnBrk="1" latinLnBrk="0" hangingPunct="1">
      <a:defRPr sz="2000" kern="1200">
        <a:solidFill>
          <a:schemeClr val="tx1"/>
        </a:solidFill>
        <a:latin typeface="+mn-lt"/>
        <a:ea typeface="+mn-ea"/>
        <a:cs typeface="+mn-cs"/>
      </a:defRPr>
    </a:lvl4pPr>
    <a:lvl5pPr marL="1984874" algn="l" defTabSz="992438" rtl="0" eaLnBrk="1" latinLnBrk="0" hangingPunct="1">
      <a:defRPr sz="2000" kern="1200">
        <a:solidFill>
          <a:schemeClr val="tx1"/>
        </a:solidFill>
        <a:latin typeface="+mn-lt"/>
        <a:ea typeface="+mn-ea"/>
        <a:cs typeface="+mn-cs"/>
      </a:defRPr>
    </a:lvl5pPr>
    <a:lvl6pPr marL="2481092" algn="l" defTabSz="992438" rtl="0" eaLnBrk="1" latinLnBrk="0" hangingPunct="1">
      <a:defRPr sz="2000" kern="1200">
        <a:solidFill>
          <a:schemeClr val="tx1"/>
        </a:solidFill>
        <a:latin typeface="+mn-lt"/>
        <a:ea typeface="+mn-ea"/>
        <a:cs typeface="+mn-cs"/>
      </a:defRPr>
    </a:lvl6pPr>
    <a:lvl7pPr marL="2977310" algn="l" defTabSz="992438" rtl="0" eaLnBrk="1" latinLnBrk="0" hangingPunct="1">
      <a:defRPr sz="2000" kern="1200">
        <a:solidFill>
          <a:schemeClr val="tx1"/>
        </a:solidFill>
        <a:latin typeface="+mn-lt"/>
        <a:ea typeface="+mn-ea"/>
        <a:cs typeface="+mn-cs"/>
      </a:defRPr>
    </a:lvl7pPr>
    <a:lvl8pPr marL="3473530" algn="l" defTabSz="992438" rtl="0" eaLnBrk="1" latinLnBrk="0" hangingPunct="1">
      <a:defRPr sz="2000" kern="1200">
        <a:solidFill>
          <a:schemeClr val="tx1"/>
        </a:solidFill>
        <a:latin typeface="+mn-lt"/>
        <a:ea typeface="+mn-ea"/>
        <a:cs typeface="+mn-cs"/>
      </a:defRPr>
    </a:lvl8pPr>
    <a:lvl9pPr marL="3969748" algn="l" defTabSz="992438"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64" d="100"/>
          <a:sy n="64" d="100"/>
        </p:scale>
        <p:origin x="-1386" y="-108"/>
      </p:cViewPr>
      <p:guideLst>
        <p:guide orient="horz" pos="2304"/>
        <p:guide pos="3168"/>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B53B3-EA60-4BCF-9FC0-977CED822D21}" type="datetimeFigureOut">
              <a:rPr lang="en-US" smtClean="0"/>
              <a:t>07-Aug-16</a:t>
            </a:fld>
            <a:endParaRPr lang="en-US"/>
          </a:p>
        </p:txBody>
      </p:sp>
      <p:sp>
        <p:nvSpPr>
          <p:cNvPr id="4" name="Slide Image Placeholder 3"/>
          <p:cNvSpPr>
            <a:spLocks noGrp="1" noRot="1" noChangeAspect="1"/>
          </p:cNvSpPr>
          <p:nvPr>
            <p:ph type="sldImg" idx="2"/>
          </p:nvPr>
        </p:nvSpPr>
        <p:spPr>
          <a:xfrm>
            <a:off x="1071563" y="685800"/>
            <a:ext cx="4714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DD3D6-8DA9-4DA7-A9D8-919542B6CF90}" type="slidenum">
              <a:rPr lang="en-US" smtClean="0"/>
              <a:t>‹#›</a:t>
            </a:fld>
            <a:endParaRPr lang="en-US"/>
          </a:p>
        </p:txBody>
      </p:sp>
    </p:spTree>
    <p:extLst>
      <p:ext uri="{BB962C8B-B14F-4D97-AF65-F5344CB8AC3E}">
        <p14:creationId xmlns:p14="http://schemas.microsoft.com/office/powerpoint/2010/main" val="3516609006"/>
      </p:ext>
    </p:extLst>
  </p:cSld>
  <p:clrMap bg1="lt1" tx1="dk1" bg2="lt2" tx2="dk2" accent1="accent1" accent2="accent2" accent3="accent3" accent4="accent4" accent5="accent5" accent6="accent6" hlink="hlink" folHlink="folHlink"/>
  <p:notesStyle>
    <a:lvl1pPr marL="0" algn="l" defTabSz="896506" rtl="0" eaLnBrk="1" latinLnBrk="0" hangingPunct="1">
      <a:defRPr sz="1200" kern="1200">
        <a:solidFill>
          <a:schemeClr val="tx1"/>
        </a:solidFill>
        <a:latin typeface="+mn-lt"/>
        <a:ea typeface="+mn-ea"/>
        <a:cs typeface="+mn-cs"/>
      </a:defRPr>
    </a:lvl1pPr>
    <a:lvl2pPr marL="448253" algn="l" defTabSz="896506" rtl="0" eaLnBrk="1" latinLnBrk="0" hangingPunct="1">
      <a:defRPr sz="1200" kern="1200">
        <a:solidFill>
          <a:schemeClr val="tx1"/>
        </a:solidFill>
        <a:latin typeface="+mn-lt"/>
        <a:ea typeface="+mn-ea"/>
        <a:cs typeface="+mn-cs"/>
      </a:defRPr>
    </a:lvl2pPr>
    <a:lvl3pPr marL="896506" algn="l" defTabSz="896506" rtl="0" eaLnBrk="1" latinLnBrk="0" hangingPunct="1">
      <a:defRPr sz="1200" kern="1200">
        <a:solidFill>
          <a:schemeClr val="tx1"/>
        </a:solidFill>
        <a:latin typeface="+mn-lt"/>
        <a:ea typeface="+mn-ea"/>
        <a:cs typeface="+mn-cs"/>
      </a:defRPr>
    </a:lvl3pPr>
    <a:lvl4pPr marL="1344759" algn="l" defTabSz="896506" rtl="0" eaLnBrk="1" latinLnBrk="0" hangingPunct="1">
      <a:defRPr sz="1200" kern="1200">
        <a:solidFill>
          <a:schemeClr val="tx1"/>
        </a:solidFill>
        <a:latin typeface="+mn-lt"/>
        <a:ea typeface="+mn-ea"/>
        <a:cs typeface="+mn-cs"/>
      </a:defRPr>
    </a:lvl4pPr>
    <a:lvl5pPr marL="1793011" algn="l" defTabSz="896506" rtl="0" eaLnBrk="1" latinLnBrk="0" hangingPunct="1">
      <a:defRPr sz="1200" kern="1200">
        <a:solidFill>
          <a:schemeClr val="tx1"/>
        </a:solidFill>
        <a:latin typeface="+mn-lt"/>
        <a:ea typeface="+mn-ea"/>
        <a:cs typeface="+mn-cs"/>
      </a:defRPr>
    </a:lvl5pPr>
    <a:lvl6pPr marL="2241265" algn="l" defTabSz="896506" rtl="0" eaLnBrk="1" latinLnBrk="0" hangingPunct="1">
      <a:defRPr sz="1200" kern="1200">
        <a:solidFill>
          <a:schemeClr val="tx1"/>
        </a:solidFill>
        <a:latin typeface="+mn-lt"/>
        <a:ea typeface="+mn-ea"/>
        <a:cs typeface="+mn-cs"/>
      </a:defRPr>
    </a:lvl6pPr>
    <a:lvl7pPr marL="2689517" algn="l" defTabSz="896506" rtl="0" eaLnBrk="1" latinLnBrk="0" hangingPunct="1">
      <a:defRPr sz="1200" kern="1200">
        <a:solidFill>
          <a:schemeClr val="tx1"/>
        </a:solidFill>
        <a:latin typeface="+mn-lt"/>
        <a:ea typeface="+mn-ea"/>
        <a:cs typeface="+mn-cs"/>
      </a:defRPr>
    </a:lvl7pPr>
    <a:lvl8pPr marL="3137769" algn="l" defTabSz="896506" rtl="0" eaLnBrk="1" latinLnBrk="0" hangingPunct="1">
      <a:defRPr sz="1200" kern="1200">
        <a:solidFill>
          <a:schemeClr val="tx1"/>
        </a:solidFill>
        <a:latin typeface="+mn-lt"/>
        <a:ea typeface="+mn-ea"/>
        <a:cs typeface="+mn-cs"/>
      </a:defRPr>
    </a:lvl8pPr>
    <a:lvl9pPr marL="3586023" algn="l" defTabSz="8965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685800"/>
            <a:ext cx="4714875" cy="3429000"/>
          </a:xfrm>
        </p:spPr>
      </p:sp>
      <p:sp>
        <p:nvSpPr>
          <p:cNvPr id="3" name="Notes Placeholder 2"/>
          <p:cNvSpPr>
            <a:spLocks noGrp="1"/>
          </p:cNvSpPr>
          <p:nvPr>
            <p:ph type="body" idx="1"/>
          </p:nvPr>
        </p:nvSpPr>
        <p:spPr/>
        <p:txBody>
          <a:bodyPr/>
          <a:lstStyle/>
          <a:p>
            <a:pPr marL="0" marR="0" indent="0" algn="l" defTabSz="896506" rtl="0" eaLnBrk="1" fontAlgn="auto" latinLnBrk="0" hangingPunct="1">
              <a:lnSpc>
                <a:spcPct val="100000"/>
              </a:lnSpc>
              <a:spcBef>
                <a:spcPts val="0"/>
              </a:spcBef>
              <a:spcAft>
                <a:spcPts val="0"/>
              </a:spcAft>
              <a:buClrTx/>
              <a:buSzTx/>
              <a:buFontTx/>
              <a:buNone/>
              <a:tabLst/>
              <a:defRPr/>
            </a:pPr>
            <a:r>
              <a:rPr lang="bn-BD" sz="1200" dirty="0" smtClean="0">
                <a:solidFill>
                  <a:schemeClr val="tx1"/>
                </a:solidFill>
                <a:latin typeface="NikoshBAN" pitchFamily="2" charset="0"/>
                <a:cs typeface="NikoshBAN" pitchFamily="2" charset="0"/>
              </a:rPr>
              <a:t>এই স্লাইডটি সম্মানিত শিক্ষকের জন্য তাই </a:t>
            </a:r>
            <a:r>
              <a:rPr lang="en-US" sz="1200" dirty="0" smtClean="0">
                <a:solidFill>
                  <a:schemeClr val="tx1"/>
                </a:solidFill>
                <a:latin typeface="NikoshBAN" pitchFamily="2" charset="0"/>
                <a:cs typeface="NikoshBAN" pitchFamily="2" charset="0"/>
              </a:rPr>
              <a:t>Slide </a:t>
            </a:r>
            <a:r>
              <a:rPr lang="bn-BD" sz="1200" dirty="0" smtClean="0">
                <a:solidFill>
                  <a:schemeClr val="tx1"/>
                </a:solidFill>
                <a:latin typeface="NikoshBAN" pitchFamily="2" charset="0"/>
                <a:cs typeface="NikoshBAN" pitchFamily="2" charset="0"/>
              </a:rPr>
              <a:t>টি</a:t>
            </a:r>
            <a:r>
              <a:rPr lang="en-US" sz="1200" dirty="0" smtClean="0">
                <a:solidFill>
                  <a:schemeClr val="tx1"/>
                </a:solidFill>
                <a:latin typeface="NikoshBAN" pitchFamily="2" charset="0"/>
                <a:cs typeface="NikoshBAN" pitchFamily="2" charset="0"/>
              </a:rPr>
              <a:t> Hide </a:t>
            </a:r>
            <a:r>
              <a:rPr lang="bn-BD" sz="1200" dirty="0" smtClean="0">
                <a:solidFill>
                  <a:schemeClr val="tx1"/>
                </a:solidFill>
                <a:latin typeface="NikoshBAN" pitchFamily="2" charset="0"/>
                <a:cs typeface="NikoshBAN" pitchFamily="2" charset="0"/>
              </a:rPr>
              <a:t>করে রাখা হয়েছে। </a:t>
            </a:r>
            <a:endParaRPr lang="en-US" sz="1200" smtClean="0">
              <a:solidFill>
                <a:schemeClr val="tx1"/>
              </a:solidFill>
              <a:latin typeface="NikoshBAN" pitchFamily="2" charset="0"/>
              <a:cs typeface="NikoshBAN" pitchFamily="2" charset="0"/>
            </a:endParaRPr>
          </a:p>
          <a:p>
            <a:endParaRPr lang="en-AU"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1</a:t>
            </a:fld>
            <a:endParaRPr lang="en-US"/>
          </a:p>
        </p:txBody>
      </p:sp>
    </p:spTree>
    <p:extLst>
      <p:ext uri="{BB962C8B-B14F-4D97-AF65-F5344CB8AC3E}">
        <p14:creationId xmlns:p14="http://schemas.microsoft.com/office/powerpoint/2010/main" val="2180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অপবিত্রতা</a:t>
            </a:r>
            <a:r>
              <a:rPr lang="bn-BD" baseline="0" dirty="0" smtClean="0"/>
              <a:t> হতে পবিত্র হওয়ার গুরুত্ব সহজভাবে বুঝিয়ে দিতে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11</a:t>
            </a:fld>
            <a:endParaRPr lang="en-US"/>
          </a:p>
        </p:txBody>
      </p:sp>
    </p:spTree>
    <p:extLst>
      <p:ext uri="{BB962C8B-B14F-4D97-AF65-F5344CB8AC3E}">
        <p14:creationId xmlns:p14="http://schemas.microsoft.com/office/powerpoint/2010/main" val="122203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পবিত্র</a:t>
            </a:r>
            <a:r>
              <a:rPr lang="bn-BD" baseline="0" dirty="0" smtClean="0"/>
              <a:t> হওয়ার ব্যাপারে আল্লাহপাক কুরআনের কোন সূরায়? কী বলেছেন? ইত্যাদি প্রশ্ন করা যেতে পারে।</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12</a:t>
            </a:fld>
            <a:endParaRPr lang="en-US"/>
          </a:p>
        </p:txBody>
      </p:sp>
    </p:spTree>
    <p:extLst>
      <p:ext uri="{BB962C8B-B14F-4D97-AF65-F5344CB8AC3E}">
        <p14:creationId xmlns:p14="http://schemas.microsoft.com/office/powerpoint/2010/main" val="348040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অপবিত্রতা কয়</a:t>
            </a:r>
            <a:r>
              <a:rPr lang="bn-BD" baseline="0" dirty="0" smtClean="0"/>
              <a:t> প্রকার ও কী কী? ইত্যাদি প্রশ্ন ক্রা যেতে পারে।</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13</a:t>
            </a:fld>
            <a:endParaRPr lang="en-US"/>
          </a:p>
        </p:txBody>
      </p:sp>
    </p:spTree>
    <p:extLst>
      <p:ext uri="{BB962C8B-B14F-4D97-AF65-F5344CB8AC3E}">
        <p14:creationId xmlns:p14="http://schemas.microsoft.com/office/powerpoint/2010/main" val="330153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নাজাসাতে হাকিকি কাকে বলে? তা বুঝিয়ে</a:t>
            </a:r>
            <a:r>
              <a:rPr lang="bn-BD" baseline="0" dirty="0" smtClean="0"/>
              <a:t> বলতে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14</a:t>
            </a:fld>
            <a:endParaRPr lang="en-US"/>
          </a:p>
        </p:txBody>
      </p:sp>
    </p:spTree>
    <p:extLst>
      <p:ext uri="{BB962C8B-B14F-4D97-AF65-F5344CB8AC3E}">
        <p14:creationId xmlns:p14="http://schemas.microsoft.com/office/powerpoint/2010/main" val="64824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নাজাসাতে হাকিকির উদাহরণ</a:t>
            </a:r>
            <a:r>
              <a:rPr lang="bn-BD" baseline="0" dirty="0" smtClean="0"/>
              <a:t>গুলো সহজভাবে বুঝিয়ে দিতে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15</a:t>
            </a:fld>
            <a:endParaRPr lang="en-US"/>
          </a:p>
        </p:txBody>
      </p:sp>
    </p:spTree>
    <p:extLst>
      <p:ext uri="{BB962C8B-B14F-4D97-AF65-F5344CB8AC3E}">
        <p14:creationId xmlns:p14="http://schemas.microsoft.com/office/powerpoint/2010/main" val="97987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নাজাসাতে হুকমি</a:t>
            </a:r>
            <a:r>
              <a:rPr lang="bn-BD" baseline="0" dirty="0" smtClean="0"/>
              <a:t> কাকে বলে? তা সহজভাবে বুঝিয়ে দিতে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16</a:t>
            </a:fld>
            <a:endParaRPr lang="en-US"/>
          </a:p>
        </p:txBody>
      </p:sp>
    </p:spTree>
    <p:extLst>
      <p:ext uri="{BB962C8B-B14F-4D97-AF65-F5344CB8AC3E}">
        <p14:creationId xmlns:p14="http://schemas.microsoft.com/office/powerpoint/2010/main" val="394264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নাজাসাতে হুকমি এর উদাহরণগুলো</a:t>
            </a:r>
            <a:r>
              <a:rPr lang="bn-BD" baseline="0" dirty="0" smtClean="0"/>
              <a:t> সহজভাবে বুঝিয়ে দিতে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17</a:t>
            </a:fld>
            <a:endParaRPr lang="en-US"/>
          </a:p>
        </p:txBody>
      </p:sp>
    </p:spTree>
    <p:extLst>
      <p:ext uri="{BB962C8B-B14F-4D97-AF65-F5344CB8AC3E}">
        <p14:creationId xmlns:p14="http://schemas.microsoft.com/office/powerpoint/2010/main" val="66256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নাজাসাতে হাকিকি- পেশাব</a:t>
            </a:r>
            <a:r>
              <a:rPr lang="bn-BD" baseline="0" dirty="0" smtClean="0"/>
              <a:t> ও পায়খানা আর নাজাসাতে হুকমি- ওযু ভঙ্গ হওয়া ও গোসলের প্রয়োজন হওয়া।</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18</a:t>
            </a:fld>
            <a:endParaRPr lang="en-US"/>
          </a:p>
        </p:txBody>
      </p:sp>
    </p:spTree>
    <p:extLst>
      <p:ext uri="{BB962C8B-B14F-4D97-AF65-F5344CB8AC3E}">
        <p14:creationId xmlns:p14="http://schemas.microsoft.com/office/powerpoint/2010/main" val="316820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অপবিত্র থাকার</a:t>
            </a:r>
            <a:r>
              <a:rPr lang="bn-BD" baseline="0" dirty="0" smtClean="0"/>
              <a:t> পরিণাম কী? তা সহজভাবে বুঝিয়ে বলতে পারেন। </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19</a:t>
            </a:fld>
            <a:endParaRPr lang="en-US"/>
          </a:p>
        </p:txBody>
      </p:sp>
    </p:spTree>
    <p:extLst>
      <p:ext uri="{BB962C8B-B14F-4D97-AF65-F5344CB8AC3E}">
        <p14:creationId xmlns:p14="http://schemas.microsoft.com/office/powerpoint/2010/main" val="415078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হাদিসটি শিক্ষার্থী</a:t>
            </a:r>
            <a:r>
              <a:rPr lang="bn-BD" baseline="0" dirty="0" smtClean="0"/>
              <a:t> দ্বারা পাঠ করিয়ে অপবিত্র থাকার পরিণাম খুব সহজভাবে বুঝিয়ে বলতে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20</a:t>
            </a:fld>
            <a:endParaRPr lang="en-US"/>
          </a:p>
        </p:txBody>
      </p:sp>
    </p:spTree>
    <p:extLst>
      <p:ext uri="{BB962C8B-B14F-4D97-AF65-F5344CB8AC3E}">
        <p14:creationId xmlns:p14="http://schemas.microsoft.com/office/powerpoint/2010/main" val="1895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সংশ্লিষ্ট ছবি দ্বারা শিক্ষার্থীদের স্বাগতম জানানো যেতে পারে। পাঠ যেহেতু অপবিত্রতা তাই এ ছবিটি দেওয়া হয়েছে।</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21DD3D6-8DA9-4DA7-A9D8-919542B6CF90}" type="slidenum">
              <a:rPr lang="en-US" smtClean="0"/>
              <a:t>2</a:t>
            </a:fld>
            <a:endParaRPr lang="en-US"/>
          </a:p>
        </p:txBody>
      </p:sp>
    </p:spTree>
    <p:extLst>
      <p:ext uri="{BB962C8B-B14F-4D97-AF65-F5344CB8AC3E}">
        <p14:creationId xmlns:p14="http://schemas.microsoft.com/office/powerpoint/2010/main" val="3788335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 ছবি</a:t>
            </a:r>
            <a:r>
              <a:rPr lang="bn-BD" baseline="0" dirty="0" smtClean="0"/>
              <a:t> দ্বারা খেজুর ডাল কীভাবে কবরে গেড়ে দেওয়া হয়? তা বুঝিয়ে বলতে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21</a:t>
            </a:fld>
            <a:endParaRPr lang="en-US"/>
          </a:p>
        </p:txBody>
      </p:sp>
    </p:spTree>
    <p:extLst>
      <p:ext uri="{BB962C8B-B14F-4D97-AF65-F5344CB8AC3E}">
        <p14:creationId xmlns:p14="http://schemas.microsoft.com/office/powerpoint/2010/main" val="2576973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a:t>
            </a:r>
            <a:r>
              <a:rPr lang="bn-BD" baseline="0" dirty="0" smtClean="0"/>
              <a:t> হতে পারে- উভয় প্রকার অপবিত্রতা থেকে শরীর পবিত্র রাখা একান্ত প্রয়োজন তবে নাজাসাতে হাকিকি থেকে দূরে থাকার কঠোর নির্দেশ ইসলামে দেওয়া হয়েছে। তা হচ্ছে- পেশাব, পায়খানা, রক্ত, মদ ইত্যাদি।</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22</a:t>
            </a:fld>
            <a:endParaRPr lang="en-US"/>
          </a:p>
        </p:txBody>
      </p:sp>
    </p:spTree>
    <p:extLst>
      <p:ext uri="{BB962C8B-B14F-4D97-AF65-F5344CB8AC3E}">
        <p14:creationId xmlns:p14="http://schemas.microsoft.com/office/powerpoint/2010/main" val="33276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১.</a:t>
            </a:r>
            <a:r>
              <a:rPr lang="bn-BD" baseline="0" dirty="0" smtClean="0"/>
              <a:t> অপবিত্রতা। ২. তাহারাতুন। ৩. ২ প্রকার, যথা- নাজাসাতে হাকিকি ও নাজাসাতে হুকমি। ৪. নাজাসাতে হুকমি। ৫. পেশাবের অপবিত্রতা হতে পবিত্র না হলে।</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23</a:t>
            </a:fld>
            <a:endParaRPr lang="en-US"/>
          </a:p>
        </p:txBody>
      </p:sp>
    </p:spTree>
    <p:extLst>
      <p:ext uri="{BB962C8B-B14F-4D97-AF65-F5344CB8AC3E}">
        <p14:creationId xmlns:p14="http://schemas.microsoft.com/office/powerpoint/2010/main" val="372951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পবিত্র থাকার</a:t>
            </a:r>
            <a:r>
              <a:rPr lang="bn-BD" baseline="0" dirty="0" smtClean="0"/>
              <a:t> কারণে মানুষের মন, শরীর, পোশাক-পরিচ্ছদ ও অন্যান্য ব্যবহারের জিনিসপত্র ভালো থাকে। ফলে ইহকালিন জীবন সুন্দর হয়। এছাড়া পরকালিন জীবন তথা </a:t>
            </a:r>
            <a:r>
              <a:rPr lang="bn-BD" baseline="0" smtClean="0"/>
              <a:t>কবরের জীবনে কঠোর </a:t>
            </a:r>
            <a:r>
              <a:rPr lang="bn-BD" baseline="0" dirty="0" smtClean="0"/>
              <a:t>শাস্তি থেকে মুক্তি পাওয়া যায়। যা পঠিত হাদিস থেকে বুঝা যায়।</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24</a:t>
            </a:fld>
            <a:endParaRPr lang="en-US"/>
          </a:p>
        </p:txBody>
      </p:sp>
    </p:spTree>
    <p:extLst>
      <p:ext uri="{BB962C8B-B14F-4D97-AF65-F5344CB8AC3E}">
        <p14:creationId xmlns:p14="http://schemas.microsoft.com/office/powerpoint/2010/main" val="3855060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smtClean="0"/>
              <a:t>সবাইকে </a:t>
            </a:r>
            <a:r>
              <a:rPr lang="bn-BD" baseline="0" dirty="0" smtClean="0"/>
              <a:t>ধন্যবাদ জানিয়ে পাঠ শেষ করতে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25</a:t>
            </a:fld>
            <a:endParaRPr lang="en-US"/>
          </a:p>
        </p:txBody>
      </p:sp>
    </p:spTree>
    <p:extLst>
      <p:ext uri="{BB962C8B-B14F-4D97-AF65-F5344CB8AC3E}">
        <p14:creationId xmlns:p14="http://schemas.microsoft.com/office/powerpoint/2010/main" val="130338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a:t>
            </a:r>
            <a:r>
              <a:rPr lang="bn-BD" baseline="0" smtClean="0">
                <a:latin typeface="NikoshBAN" pitchFamily="2" charset="0"/>
                <a:cs typeface="NikoshBAN" pitchFamily="2" charset="0"/>
              </a:rPr>
              <a:t>নিজ বিদ্যালয়ের </a:t>
            </a:r>
            <a:r>
              <a:rPr lang="bn-BD" baseline="0" dirty="0" smtClean="0">
                <a:latin typeface="NikoshBAN" pitchFamily="2" charset="0"/>
                <a:cs typeface="NikoshBAN" pitchFamily="2" charset="0"/>
              </a:rPr>
              <a:t>ক্ষেত্রে চাইলে এ </a:t>
            </a:r>
            <a:r>
              <a:rPr lang="en-US" baseline="0" dirty="0" smtClean="0">
                <a:latin typeface="NikoshBAN" pitchFamily="2" charset="0"/>
                <a:cs typeface="NikoshBAN" pitchFamily="2" charset="0"/>
              </a:rPr>
              <a:t>Slide </a:t>
            </a:r>
            <a:r>
              <a:rPr lang="bn-BD" baseline="0" dirty="0" smtClean="0">
                <a:latin typeface="NikoshBAN" pitchFamily="2" charset="0"/>
                <a:cs typeface="NikoshBAN" pitchFamily="2" charset="0"/>
              </a:rPr>
              <a:t>টি দেখাতেও পারেন আবার </a:t>
            </a:r>
            <a:r>
              <a:rPr lang="en-US" baseline="0" dirty="0" smtClean="0">
                <a:latin typeface="NikoshBAN" pitchFamily="2" charset="0"/>
                <a:cs typeface="NikoshBAN" pitchFamily="2" charset="0"/>
              </a:rPr>
              <a:t>Hide </a:t>
            </a:r>
            <a:r>
              <a:rPr lang="bn-BD" baseline="0" dirty="0" smtClean="0">
                <a:latin typeface="NikoshBAN" pitchFamily="2" charset="0"/>
                <a:cs typeface="NikoshBAN" pitchFamily="2" charset="0"/>
              </a:rPr>
              <a:t>করেও রাখতে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21DD3D6-8DA9-4DA7-A9D8-919542B6CF90}" type="slidenum">
              <a:rPr lang="en-US" smtClean="0"/>
              <a:t>3</a:t>
            </a:fld>
            <a:endParaRPr lang="en-US"/>
          </a:p>
        </p:txBody>
      </p:sp>
    </p:spTree>
    <p:extLst>
      <p:ext uri="{BB962C8B-B14F-4D97-AF65-F5344CB8AC3E}">
        <p14:creationId xmlns:p14="http://schemas.microsoft.com/office/powerpoint/2010/main" val="427529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পাঠ</a:t>
            </a:r>
            <a:r>
              <a:rPr lang="bn-BD" baseline="0" dirty="0" smtClean="0"/>
              <a:t> ঘোষণার জন্য এই </a:t>
            </a:r>
            <a:r>
              <a:rPr lang="en-US" baseline="0" dirty="0" smtClean="0"/>
              <a:t>Slide </a:t>
            </a:r>
            <a:r>
              <a:rPr lang="bn-BD" baseline="0" dirty="0" smtClean="0"/>
              <a:t>টি। এখানে কী দেখা যাচ্ছে? এগুলো কী? ইত্যাদি প্রশ্ন করা যেতে পারে।এগুলো মদ, যা অপবিত্র বস্তু।</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4</a:t>
            </a:fld>
            <a:endParaRPr lang="en-US"/>
          </a:p>
        </p:txBody>
      </p:sp>
    </p:spTree>
    <p:extLst>
      <p:ext uri="{BB962C8B-B14F-4D97-AF65-F5344CB8AC3E}">
        <p14:creationId xmlns:p14="http://schemas.microsoft.com/office/powerpoint/2010/main" val="141548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 ছবিটি</a:t>
            </a:r>
            <a:r>
              <a:rPr lang="bn-BD" baseline="0" dirty="0" smtClean="0"/>
              <a:t> দেখিয়েও পাঠ ঘোষণা করতে পারেন। এখানে দেখা যাচ্ছে রক্ত। রক্তো অপবিত্র </a:t>
            </a:r>
            <a:r>
              <a:rPr lang="bn-BD" baseline="0" smtClean="0"/>
              <a:t>বস্তু। এক্ষেত্রে শিক্ষক মহোদয় পাঠ ঘোষণা করে তা বোর্ডে লিখে দিবেন।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5</a:t>
            </a:fld>
            <a:endParaRPr lang="en-US"/>
          </a:p>
        </p:txBody>
      </p:sp>
    </p:spTree>
    <p:extLst>
      <p:ext uri="{BB962C8B-B14F-4D97-AF65-F5344CB8AC3E}">
        <p14:creationId xmlns:p14="http://schemas.microsoft.com/office/powerpoint/2010/main" val="14541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শিখনফল</a:t>
            </a:r>
            <a:r>
              <a:rPr lang="bn-BD" baseline="0" dirty="0" smtClean="0"/>
              <a:t> চাইলে শিক্ষার্থীদের দেখাতেও পারেন আবার নাও দেখাতে পারেন। তবে শিখনফল নিয়ে আলোচনার তেমন প্রয়োজন নেই।</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6</a:t>
            </a:fld>
            <a:endParaRPr lang="en-US"/>
          </a:p>
        </p:txBody>
      </p:sp>
    </p:spTree>
    <p:extLst>
      <p:ext uri="{BB962C8B-B14F-4D97-AF65-F5344CB8AC3E}">
        <p14:creationId xmlns:p14="http://schemas.microsoft.com/office/powerpoint/2010/main" val="27416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6506" rtl="0" eaLnBrk="1" fontAlgn="auto" latinLnBrk="0" hangingPunct="1">
              <a:lnSpc>
                <a:spcPct val="100000"/>
              </a:lnSpc>
              <a:spcBef>
                <a:spcPts val="0"/>
              </a:spcBef>
              <a:spcAft>
                <a:spcPts val="0"/>
              </a:spcAft>
              <a:buClrTx/>
              <a:buSzTx/>
              <a:buFontTx/>
              <a:buNone/>
              <a:tabLst/>
              <a:defRPr/>
            </a:pPr>
            <a:r>
              <a:rPr lang="bn-BD" dirty="0" smtClean="0"/>
              <a:t>অপবিত্র শব্দটি</a:t>
            </a:r>
            <a:r>
              <a:rPr lang="bn-BD" baseline="0" dirty="0" smtClean="0"/>
              <a:t> কোন ভাষার? এর আরবি প্রতিশব্দ কী? ইত্যাদি প্রশ্ন করা যেতে পারে।</a:t>
            </a:r>
            <a:r>
              <a:rPr lang="en-US" baseline="0" dirty="0" smtClean="0"/>
              <a:t> </a:t>
            </a:r>
            <a:r>
              <a:rPr lang="bn-BD" dirty="0" smtClean="0">
                <a:latin typeface="NikoshBAN" pitchFamily="2" charset="0"/>
                <a:cs typeface="NikoshBAN" pitchFamily="2" charset="0"/>
              </a:rPr>
              <a:t>পবিত্রতার</a:t>
            </a:r>
            <a:r>
              <a:rPr lang="bn-BD" baseline="0" dirty="0" smtClean="0">
                <a:latin typeface="NikoshBAN" pitchFamily="2" charset="0"/>
                <a:cs typeface="NikoshBAN" pitchFamily="2" charset="0"/>
              </a:rPr>
              <a:t> আরবি প্রতিশব্দ কী? এর বিপরীত শব্দ কী? ইত্যাদি প্রশ্ন করা যেতে পারে।</a:t>
            </a:r>
            <a:r>
              <a:rPr lang="en-US" baseline="0" dirty="0" smtClean="0">
                <a:latin typeface="NikoshBAN" pitchFamily="2" charset="0"/>
                <a:cs typeface="NikoshBAN" pitchFamily="2" charset="0"/>
              </a:rPr>
              <a:t> </a:t>
            </a:r>
            <a:r>
              <a:rPr lang="bn-BD" dirty="0" smtClean="0"/>
              <a:t>অপবিত্রতার সংজ্ঞা</a:t>
            </a:r>
            <a:r>
              <a:rPr lang="bn-BD" baseline="0" dirty="0" smtClean="0"/>
              <a:t> সহজভাবে বুঝিয়ে দিতে পারেন।</a:t>
            </a:r>
            <a:endParaRPr lang="en-US" dirty="0" smtClean="0"/>
          </a:p>
          <a:p>
            <a:pPr marL="0" marR="0" indent="0" algn="l" defTabSz="896506"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7</a:t>
            </a:fld>
            <a:endParaRPr lang="en-US"/>
          </a:p>
        </p:txBody>
      </p:sp>
    </p:spTree>
    <p:extLst>
      <p:ext uri="{BB962C8B-B14F-4D97-AF65-F5344CB8AC3E}">
        <p14:creationId xmlns:p14="http://schemas.microsoft.com/office/powerpoint/2010/main" val="26258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কোন</a:t>
            </a:r>
            <a:r>
              <a:rPr lang="bn-BD" baseline="0" dirty="0" smtClean="0"/>
              <a:t> কোন কাজ করলে অপবিত্র হতে পারে- তা উদাহরণ সহকারে বুঝিয়ে দিতে পারেন।</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8</a:t>
            </a:fld>
            <a:endParaRPr lang="en-US"/>
          </a:p>
        </p:txBody>
      </p:sp>
    </p:spTree>
    <p:extLst>
      <p:ext uri="{BB962C8B-B14F-4D97-AF65-F5344CB8AC3E}">
        <p14:creationId xmlns:p14="http://schemas.microsoft.com/office/powerpoint/2010/main" val="323252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মদ, রক্ত, পেশাব,</a:t>
            </a:r>
            <a:r>
              <a:rPr lang="bn-BD" baseline="0" dirty="0" smtClean="0"/>
              <a:t> পায়খানা ইত্যাদি।</a:t>
            </a:r>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t>10</a:t>
            </a:fld>
            <a:endParaRPr lang="en-US"/>
          </a:p>
        </p:txBody>
      </p:sp>
    </p:spTree>
    <p:extLst>
      <p:ext uri="{BB962C8B-B14F-4D97-AF65-F5344CB8AC3E}">
        <p14:creationId xmlns:p14="http://schemas.microsoft.com/office/powerpoint/2010/main" val="202808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35283" y="351130"/>
            <a:ext cx="9385260" cy="660994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10" name="Rounded Rectangle 9"/>
          <p:cNvSpPr/>
          <p:nvPr/>
        </p:nvSpPr>
        <p:spPr>
          <a:xfrm>
            <a:off x="460456" y="463106"/>
            <a:ext cx="9137490" cy="3316224"/>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5" name="Title 4"/>
          <p:cNvSpPr>
            <a:spLocks noGrp="1"/>
          </p:cNvSpPr>
          <p:nvPr>
            <p:ph type="ctrTitle"/>
          </p:nvPr>
        </p:nvSpPr>
        <p:spPr>
          <a:xfrm>
            <a:off x="794614" y="1941554"/>
            <a:ext cx="8549640" cy="1950720"/>
          </a:xfrm>
        </p:spPr>
        <p:txBody>
          <a:bodyPr lIns="49630" rIns="49630" bIns="49630"/>
          <a:lstStyle>
            <a:lvl1pPr algn="r">
              <a:defRPr sz="49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94614" y="3930701"/>
            <a:ext cx="8549640" cy="975360"/>
          </a:xfrm>
        </p:spPr>
        <p:txBody>
          <a:bodyPr lIns="198522" tIns="0"/>
          <a:lstStyle>
            <a:lvl1pPr marL="39705" indent="0" algn="r">
              <a:spcBef>
                <a:spcPts val="0"/>
              </a:spcBef>
              <a:buNone/>
              <a:defRPr sz="2200">
                <a:solidFill>
                  <a:schemeClr val="bg2">
                    <a:shade val="25000"/>
                  </a:schemeClr>
                </a:solidFill>
              </a:defRPr>
            </a:lvl1pPr>
            <a:lvl2pPr marL="496306" indent="0" algn="ctr">
              <a:buNone/>
            </a:lvl2pPr>
            <a:lvl3pPr marL="992612" indent="0" algn="ctr">
              <a:buNone/>
            </a:lvl3pPr>
            <a:lvl4pPr marL="1488916" indent="0" algn="ctr">
              <a:buNone/>
            </a:lvl4pPr>
            <a:lvl5pPr marL="1985221" indent="0" algn="ctr">
              <a:buNone/>
            </a:lvl5pPr>
            <a:lvl6pPr marL="2481527" indent="0" algn="ctr">
              <a:buNone/>
            </a:lvl6pPr>
            <a:lvl7pPr marL="2977833" indent="0" algn="ctr">
              <a:buNone/>
            </a:lvl7pPr>
            <a:lvl8pPr marL="3474139" indent="0" algn="ctr">
              <a:buNone/>
            </a:lvl8pPr>
            <a:lvl9pPr marL="3970446"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2E321C2-6CA1-4228-988B-2A2C952F5609}" type="datetime12">
              <a:rPr lang="en-US" smtClean="0"/>
              <a:t>2:55 AM</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3214" y="5315712"/>
            <a:ext cx="9002268" cy="1121664"/>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53214" y="565710"/>
            <a:ext cx="9002268" cy="4467149"/>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0A9B95-917D-4D86-86E0-C228DD064BEF}" type="datetime12">
              <a:rPr lang="en-US" smtClean="0"/>
              <a:t>2:55 AM</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1" y="568966"/>
            <a:ext cx="2179320" cy="560831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86740" y="568964"/>
            <a:ext cx="6537960" cy="560832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16C3D9-C1F8-4F1F-AD00-076ED06762D8}" type="datetime12">
              <a:rPr lang="en-US" smtClean="0"/>
              <a:t>2:55 AM</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214" y="5315712"/>
            <a:ext cx="9002268" cy="1121664"/>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53214" y="565710"/>
            <a:ext cx="9002268" cy="4467149"/>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578C69-B2AF-4E5E-BF14-F7C9B3427C88}" type="datetime12">
              <a:rPr lang="en-US" smtClean="0"/>
              <a:t>2:55 AM</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35283" y="351130"/>
            <a:ext cx="9385260" cy="660994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11" name="Rounded Rectangle 10"/>
          <p:cNvSpPr/>
          <p:nvPr/>
        </p:nvSpPr>
        <p:spPr>
          <a:xfrm>
            <a:off x="460456" y="463108"/>
            <a:ext cx="9137490" cy="4630751"/>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2" name="Title 1"/>
          <p:cNvSpPr>
            <a:spLocks noGrp="1"/>
          </p:cNvSpPr>
          <p:nvPr>
            <p:ph type="title"/>
          </p:nvPr>
        </p:nvSpPr>
        <p:spPr>
          <a:xfrm>
            <a:off x="515180" y="5257191"/>
            <a:ext cx="9002268" cy="721766"/>
          </a:xfrm>
        </p:spPr>
        <p:txBody>
          <a:bodyPr lIns="99261" bIns="0" anchor="b"/>
          <a:lstStyle>
            <a:lvl1pPr algn="l">
              <a:buNone/>
              <a:defRPr sz="39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5180" y="5999449"/>
            <a:ext cx="9002268" cy="448666"/>
          </a:xfrm>
        </p:spPr>
        <p:txBody>
          <a:bodyPr lIns="129040" tIns="0" anchor="t"/>
          <a:lstStyle>
            <a:lvl1pPr marL="0" marR="39705" indent="0" algn="l">
              <a:spcBef>
                <a:spcPts val="0"/>
              </a:spcBef>
              <a:spcAft>
                <a:spcPts val="0"/>
              </a:spcAft>
              <a:buNone/>
              <a:defRPr sz="2000" b="0">
                <a:solidFill>
                  <a:schemeClr val="accent1">
                    <a:shade val="50000"/>
                    <a:satMod val="110000"/>
                  </a:schemeClr>
                </a:solidFill>
                <a:effectLst/>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45797A-DCB1-4475-96A6-47E9EE69C3FB}" type="datetime12">
              <a:rPr lang="en-US" smtClean="0"/>
              <a:t>2:55 AM</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65787" y="565709"/>
            <a:ext cx="4325112" cy="4681728"/>
          </a:xfrm>
        </p:spPr>
        <p:txBody>
          <a:bodyPr/>
          <a:lstStyle>
            <a:lvl1pPr>
              <a:defRPr sz="2800"/>
            </a:lvl1pPr>
            <a:lvl2pPr>
              <a:defRPr sz="24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30896" y="565709"/>
            <a:ext cx="4325112" cy="4681728"/>
          </a:xfrm>
        </p:spPr>
        <p:txBody>
          <a:bodyPr/>
          <a:lstStyle>
            <a:lvl1pPr>
              <a:defRPr sz="2800"/>
            </a:lvl1pPr>
            <a:lvl2pPr>
              <a:defRPr sz="24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A64A00-6275-4F73-947C-B30272F75195}" type="datetime12">
              <a:rPr lang="en-US" smtClean="0"/>
              <a:t>2:55 AM</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3214" y="5315712"/>
            <a:ext cx="9002268" cy="1121664"/>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67946" y="618068"/>
            <a:ext cx="4325112" cy="844973"/>
          </a:xfrm>
        </p:spPr>
        <p:txBody>
          <a:bodyPr lIns="158817" anchor="ctr"/>
          <a:lstStyle>
            <a:lvl1pPr marL="0" indent="0" algn="l">
              <a:buNone/>
              <a:defRPr sz="2600" b="1">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7386" y="618068"/>
            <a:ext cx="4325112" cy="844973"/>
          </a:xfrm>
        </p:spPr>
        <p:txBody>
          <a:bodyPr lIns="148891" anchor="ctr"/>
          <a:lstStyle>
            <a:lvl1pPr marL="0" indent="0" algn="l">
              <a:buNone/>
              <a:defRPr sz="2600" b="1">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67946" y="1544320"/>
            <a:ext cx="4325112" cy="3722624"/>
          </a:xfrm>
        </p:spPr>
        <p:txBody>
          <a:bodyPr anchor="t"/>
          <a:lstStyle>
            <a:lvl1pPr algn="l">
              <a:defRPr sz="2600"/>
            </a:lvl1pPr>
            <a:lvl2pPr algn="l">
              <a:defRPr sz="2200"/>
            </a:lvl2pPr>
            <a:lvl3pPr algn="l">
              <a:defRPr sz="2000"/>
            </a:lvl3pPr>
            <a:lvl4pPr algn="l">
              <a:defRPr sz="1800"/>
            </a:lvl4pPr>
            <a:lvl5pPr algn="l">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7386" y="1544320"/>
            <a:ext cx="4325112" cy="3722624"/>
          </a:xfrm>
        </p:spPr>
        <p:txBody>
          <a:bodyPr anchor="t"/>
          <a:lstStyle>
            <a:lvl1pPr algn="l">
              <a:defRPr sz="2600"/>
            </a:lvl1pPr>
            <a:lvl2pPr algn="l">
              <a:defRPr sz="2200"/>
            </a:lvl2pPr>
            <a:lvl3pPr algn="l">
              <a:defRPr sz="2000"/>
            </a:lvl3pPr>
            <a:lvl4pPr algn="l">
              <a:defRPr sz="1800"/>
            </a:lvl4pPr>
            <a:lvl5pPr algn="l">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C1E737-DFC1-401F-94DF-59A79F90537B}" type="datetime12">
              <a:rPr lang="en-US" smtClean="0"/>
              <a:t>2:55 AM</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90856E-C30C-4DF6-A592-B5DB8FBF5295}" type="datetime12">
              <a:rPr lang="en-US" smtClean="0"/>
              <a:t>2:55 AM</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userDrawn="1"/>
        </p:nvSpPr>
        <p:spPr>
          <a:xfrm>
            <a:off x="240217" y="228602"/>
            <a:ext cx="9577966" cy="685800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57150" cap="rnd" cmpd="sng" algn="ctr">
            <a:solidFill>
              <a:srgbClr val="0070C0"/>
            </a:solidFill>
            <a:prstDash val="solid"/>
          </a:ln>
          <a:effectLst>
            <a:glow rad="139700">
              <a:schemeClr val="accent2">
                <a:satMod val="175000"/>
                <a:alpha val="40000"/>
              </a:schemeClr>
            </a:glow>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3" name="Date Placeholder 4"/>
          <p:cNvSpPr>
            <a:spLocks noGrp="1"/>
          </p:cNvSpPr>
          <p:nvPr>
            <p:ph type="dt" sz="half" idx="10"/>
          </p:nvPr>
        </p:nvSpPr>
        <p:spPr>
          <a:xfrm>
            <a:off x="259267" y="6678086"/>
            <a:ext cx="1036133" cy="408517"/>
          </a:xfrm>
        </p:spPr>
        <p:txBody>
          <a:bodyPr/>
          <a:lstStyle>
            <a:lvl1pPr>
              <a:defRPr sz="1600">
                <a:latin typeface="Times New Roman" pitchFamily="18" charset="0"/>
                <a:cs typeface="Times New Roman" pitchFamily="18" charset="0"/>
              </a:defRPr>
            </a:lvl1pPr>
            <a:extLst/>
          </a:lstStyle>
          <a:p>
            <a:fld id="{C7E00BEC-BA90-4203-96AF-54A9601FA7EC}" type="datetime12">
              <a:rPr lang="en-US" smtClean="0"/>
              <a:t>2:55 AM</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663" y="568960"/>
            <a:ext cx="3268980" cy="975360"/>
          </a:xfrm>
        </p:spPr>
        <p:txBody>
          <a:bodyPr anchor="b"/>
          <a:lstStyle>
            <a:lvl1pPr algn="l">
              <a:buNone/>
              <a:defRPr sz="24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2732" y="1544322"/>
            <a:ext cx="3268980" cy="4486520"/>
          </a:xfrm>
        </p:spPr>
        <p:txBody>
          <a:bodyPr lIns="99261"/>
          <a:lstStyle>
            <a:lvl1pPr marL="19851" marR="19851" indent="0">
              <a:spcBef>
                <a:spcPts val="0"/>
              </a:spcBef>
              <a:buNone/>
              <a:defRPr sz="1600">
                <a:solidFill>
                  <a:schemeClr val="tx1"/>
                </a:solidFill>
              </a:defRPr>
            </a:lvl1pPr>
            <a:lvl2pPr>
              <a:buNone/>
              <a:defRPr sz="13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37511" y="992155"/>
            <a:ext cx="5088775" cy="5039362"/>
          </a:xfrm>
        </p:spPr>
        <p:txBody>
          <a:bodyPr/>
          <a:lstStyle>
            <a:lvl1pPr>
              <a:defRPr sz="3000">
                <a:solidFill>
                  <a:schemeClr val="tx1"/>
                </a:solidFill>
              </a:defRPr>
            </a:lvl1pPr>
            <a:lvl2pPr>
              <a:defRPr sz="2800">
                <a:solidFill>
                  <a:schemeClr val="tx1"/>
                </a:solidFill>
              </a:defRPr>
            </a:lvl2pPr>
            <a:lvl3pPr>
              <a:defRPr sz="2600">
                <a:solidFill>
                  <a:schemeClr val="tx1"/>
                </a:solidFill>
              </a:defRPr>
            </a:lvl3pPr>
            <a:lvl4pPr>
              <a:defRPr sz="2200">
                <a:solidFill>
                  <a:schemeClr val="tx1"/>
                </a:solidFill>
              </a:defRPr>
            </a:lvl4pPr>
            <a:lvl5pPr>
              <a:defRPr sz="22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E30B24-BFFC-48A2-9ACE-D2F3552B17F5}" type="datetime12">
              <a:rPr lang="en-US" smtClean="0"/>
              <a:t>2:55 AM</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35283" y="351130"/>
            <a:ext cx="9385260" cy="660994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11" name="Round Single Corner Rectangle 10"/>
          <p:cNvSpPr/>
          <p:nvPr/>
        </p:nvSpPr>
        <p:spPr>
          <a:xfrm>
            <a:off x="7040880" y="463106"/>
            <a:ext cx="2557066" cy="463296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2" name="Title 1"/>
          <p:cNvSpPr>
            <a:spLocks noGrp="1"/>
          </p:cNvSpPr>
          <p:nvPr>
            <p:ph type="title"/>
          </p:nvPr>
        </p:nvSpPr>
        <p:spPr>
          <a:xfrm>
            <a:off x="502921" y="5346194"/>
            <a:ext cx="9052560" cy="1121664"/>
          </a:xfrm>
        </p:spPr>
        <p:txBody>
          <a:bodyPr anchor="t"/>
          <a:lstStyle>
            <a:lvl1pPr algn="l">
              <a:buNone/>
              <a:defRPr sz="39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108984" y="568960"/>
            <a:ext cx="2464308" cy="4492245"/>
          </a:xfrm>
        </p:spPr>
        <p:txBody>
          <a:bodyPr lIns="99261"/>
          <a:lstStyle>
            <a:lvl1pPr marL="49630" indent="0" algn="l">
              <a:spcBef>
                <a:spcPts val="0"/>
              </a:spcBef>
              <a:buNone/>
              <a:defRPr sz="1600">
                <a:solidFill>
                  <a:srgbClr val="FFFFFF"/>
                </a:solidFill>
              </a:defRPr>
            </a:lvl1pPr>
            <a:lvl2pPr>
              <a:defRPr sz="13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A1D8DC-C10D-47D7-85D7-1DE306295C18}" type="datetime12">
              <a:rPr lang="en-US" smtClean="0"/>
              <a:t>2:55 AM</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63630" y="464819"/>
            <a:ext cx="6517843" cy="4632960"/>
          </a:xfrm>
          <a:prstGeom prst="snipRoundRect">
            <a:avLst>
              <a:gd name="adj1" fmla="val 1040"/>
              <a:gd name="adj2" fmla="val 0"/>
            </a:avLst>
          </a:prstGeom>
          <a:solidFill>
            <a:schemeClr val="bg2">
              <a:shade val="10000"/>
            </a:schemeClr>
          </a:solidFill>
        </p:spPr>
        <p:txBody>
          <a:bodyPr/>
          <a:lstStyle>
            <a:lvl1pPr marL="0" indent="0">
              <a:buNone/>
              <a:defRPr sz="35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35283" y="351130"/>
            <a:ext cx="9385260" cy="6609941"/>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9" name="Rounded Rectangle 8"/>
          <p:cNvSpPr/>
          <p:nvPr/>
        </p:nvSpPr>
        <p:spPr>
          <a:xfrm>
            <a:off x="460456" y="463106"/>
            <a:ext cx="9137490" cy="585216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9261" tIns="49630" rIns="99261" bIns="49630" anchor="ctr"/>
          <a:lstStyle>
            <a:extLst/>
          </a:lstStyle>
          <a:p>
            <a:pPr algn="ctr" eaLnBrk="1" latinLnBrk="0" hangingPunct="1"/>
            <a:endParaRPr kumimoji="0" lang="en-US"/>
          </a:p>
        </p:txBody>
      </p:sp>
      <p:sp>
        <p:nvSpPr>
          <p:cNvPr id="13" name="Title Placeholder 12"/>
          <p:cNvSpPr>
            <a:spLocks noGrp="1"/>
          </p:cNvSpPr>
          <p:nvPr>
            <p:ph type="title"/>
          </p:nvPr>
        </p:nvSpPr>
        <p:spPr>
          <a:xfrm>
            <a:off x="553214" y="5317962"/>
            <a:ext cx="9002268" cy="1121664"/>
          </a:xfrm>
          <a:prstGeom prst="rect">
            <a:avLst/>
          </a:prstGeom>
        </p:spPr>
        <p:txBody>
          <a:bodyPr vert="horz" lIns="99261" tIns="49630" rIns="99261" bIns="49630"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53214" y="565710"/>
            <a:ext cx="9002268" cy="4467149"/>
          </a:xfrm>
          <a:prstGeom prst="rect">
            <a:avLst/>
          </a:prstGeom>
        </p:spPr>
        <p:txBody>
          <a:bodyPr vert="horz" lIns="198522" tIns="99261" rIns="99261" bIns="4963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153961" y="6519335"/>
            <a:ext cx="2514600" cy="389467"/>
          </a:xfrm>
          <a:prstGeom prst="rect">
            <a:avLst/>
          </a:prstGeom>
        </p:spPr>
        <p:txBody>
          <a:bodyPr vert="horz" lIns="99261" tIns="49630" rIns="99261" bIns="49630" anchor="b"/>
          <a:lstStyle>
            <a:lvl1pPr algn="r" eaLnBrk="1" latinLnBrk="0" hangingPunct="1">
              <a:defRPr kumimoji="0" sz="1000">
                <a:solidFill>
                  <a:schemeClr val="bg2">
                    <a:shade val="50000"/>
                  </a:schemeClr>
                </a:solidFill>
              </a:defRPr>
            </a:lvl1pPr>
            <a:extLst/>
          </a:lstStyle>
          <a:p>
            <a:fld id="{DE2BBBE2-734E-4DFE-A2B0-8122A0D4E2DC}" type="datetime12">
              <a:rPr lang="en-US" smtClean="0"/>
              <a:t>2:55 AM</a:t>
            </a:fld>
            <a:endParaRPr lang="en-US"/>
          </a:p>
        </p:txBody>
      </p:sp>
      <p:sp>
        <p:nvSpPr>
          <p:cNvPr id="18" name="Footer Placeholder 17"/>
          <p:cNvSpPr>
            <a:spLocks noGrp="1"/>
          </p:cNvSpPr>
          <p:nvPr>
            <p:ph type="ftr" sz="quarter" idx="3"/>
          </p:nvPr>
        </p:nvSpPr>
        <p:spPr>
          <a:xfrm>
            <a:off x="6668561" y="6519335"/>
            <a:ext cx="2514600" cy="389467"/>
          </a:xfrm>
          <a:prstGeom prst="rect">
            <a:avLst/>
          </a:prstGeom>
        </p:spPr>
        <p:txBody>
          <a:bodyPr vert="horz" lIns="99261" tIns="49630" rIns="99261" bIns="49630"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9183161" y="6519335"/>
            <a:ext cx="502920" cy="389467"/>
          </a:xfrm>
          <a:prstGeom prst="rect">
            <a:avLst/>
          </a:prstGeom>
        </p:spPr>
        <p:txBody>
          <a:bodyPr vert="horz" lIns="99261" tIns="49630" rIns="99261" bIns="49630"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p:txStyles>
    <p:titleStyle>
      <a:lvl1pPr algn="l" rtl="0" eaLnBrk="1" latinLnBrk="0" hangingPunct="1">
        <a:spcBef>
          <a:spcPct val="0"/>
        </a:spcBef>
        <a:buNone/>
        <a:defRPr kumimoji="0" sz="39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87857" indent="-287857" algn="l" rtl="0" eaLnBrk="1" latinLnBrk="0" hangingPunct="1">
        <a:spcBef>
          <a:spcPts val="272"/>
        </a:spcBef>
        <a:buClr>
          <a:schemeClr val="accent1"/>
        </a:buClr>
        <a:buSzPct val="80000"/>
        <a:buFont typeface="Wingdings 2"/>
        <a:buChar char=""/>
        <a:defRPr kumimoji="0" sz="3000" kern="1200">
          <a:solidFill>
            <a:schemeClr val="tx1"/>
          </a:solidFill>
          <a:effectLst/>
          <a:latin typeface="+mn-lt"/>
          <a:ea typeface="+mn-ea"/>
          <a:cs typeface="+mn-cs"/>
        </a:defRPr>
      </a:lvl1pPr>
      <a:lvl2pPr marL="595567" indent="-218374" algn="l" rtl="0" eaLnBrk="1" latinLnBrk="0" hangingPunct="1">
        <a:spcBef>
          <a:spcPts val="272"/>
        </a:spcBef>
        <a:buClr>
          <a:schemeClr val="accent1"/>
        </a:buClr>
        <a:buSzPct val="100000"/>
        <a:buFont typeface="Verdana"/>
        <a:buChar char="◦"/>
        <a:defRPr kumimoji="0" sz="2600" kern="1200">
          <a:solidFill>
            <a:schemeClr val="tx1"/>
          </a:solidFill>
          <a:latin typeface="+mn-lt"/>
          <a:ea typeface="+mn-ea"/>
          <a:cs typeface="+mn-cs"/>
        </a:defRPr>
      </a:lvl2pPr>
      <a:lvl3pPr marL="853646" indent="-198522" algn="l" rtl="0" eaLnBrk="1" latinLnBrk="0" hangingPunct="1">
        <a:spcBef>
          <a:spcPts val="272"/>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111725" indent="-198522" algn="l" rtl="0" eaLnBrk="1" latinLnBrk="0" hangingPunct="1">
        <a:spcBef>
          <a:spcPts val="250"/>
        </a:spcBef>
        <a:buClr>
          <a:schemeClr val="accent2">
            <a:tint val="85000"/>
            <a:satMod val="285000"/>
          </a:schemeClr>
        </a:buClr>
        <a:buSzPct val="112000"/>
        <a:buFont typeface="Verdana"/>
        <a:buChar char="◦"/>
        <a:defRPr kumimoji="0" sz="2100" kern="1200">
          <a:solidFill>
            <a:schemeClr val="tx1"/>
          </a:solidFill>
          <a:latin typeface="+mn-lt"/>
          <a:ea typeface="+mn-ea"/>
          <a:cs typeface="+mn-cs"/>
        </a:defRPr>
      </a:lvl4pPr>
      <a:lvl5pPr marL="1389656" indent="-198522" algn="l" rtl="0" eaLnBrk="1" latinLnBrk="0" hangingPunct="1">
        <a:spcBef>
          <a:spcPts val="272"/>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617957" indent="-198522" algn="l" rtl="0" eaLnBrk="1" latinLnBrk="0" hangingPunct="1">
        <a:spcBef>
          <a:spcPts val="272"/>
        </a:spcBef>
        <a:buClr>
          <a:schemeClr val="accent3">
            <a:tint val="85000"/>
            <a:satMod val="275000"/>
          </a:schemeClr>
        </a:buClr>
        <a:buSzPct val="100000"/>
        <a:buFont typeface="Verdana"/>
        <a:buChar char="◦"/>
        <a:defRPr kumimoji="0" sz="1900" kern="1200" baseline="0">
          <a:solidFill>
            <a:schemeClr val="tx1"/>
          </a:solidFill>
          <a:latin typeface="+mn-lt"/>
          <a:ea typeface="+mn-ea"/>
          <a:cs typeface="+mn-cs"/>
        </a:defRPr>
      </a:lvl6pPr>
      <a:lvl7pPr marL="1846257" indent="-198522" algn="l" rtl="0" eaLnBrk="1" latinLnBrk="0" hangingPunct="1">
        <a:spcBef>
          <a:spcPts val="277"/>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7pPr>
      <a:lvl8pPr marL="2084483" indent="-198522" algn="l" rtl="0" eaLnBrk="1" latinLnBrk="0" hangingPunct="1">
        <a:spcBef>
          <a:spcPts val="279"/>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8pPr>
      <a:lvl9pPr marL="2332637" indent="-198522" algn="l" rtl="0" eaLnBrk="1" latinLnBrk="0" hangingPunct="1">
        <a:spcBef>
          <a:spcPts val="277"/>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96306" algn="l" rtl="0" eaLnBrk="1" latinLnBrk="0" hangingPunct="1">
        <a:defRPr kumimoji="0" kern="1200">
          <a:solidFill>
            <a:schemeClr val="tx1"/>
          </a:solidFill>
          <a:latin typeface="+mn-lt"/>
          <a:ea typeface="+mn-ea"/>
          <a:cs typeface="+mn-cs"/>
        </a:defRPr>
      </a:lvl2pPr>
      <a:lvl3pPr marL="992612" algn="l" rtl="0" eaLnBrk="1" latinLnBrk="0" hangingPunct="1">
        <a:defRPr kumimoji="0" kern="1200">
          <a:solidFill>
            <a:schemeClr val="tx1"/>
          </a:solidFill>
          <a:latin typeface="+mn-lt"/>
          <a:ea typeface="+mn-ea"/>
          <a:cs typeface="+mn-cs"/>
        </a:defRPr>
      </a:lvl3pPr>
      <a:lvl4pPr marL="1488916" algn="l" rtl="0" eaLnBrk="1" latinLnBrk="0" hangingPunct="1">
        <a:defRPr kumimoji="0" kern="1200">
          <a:solidFill>
            <a:schemeClr val="tx1"/>
          </a:solidFill>
          <a:latin typeface="+mn-lt"/>
          <a:ea typeface="+mn-ea"/>
          <a:cs typeface="+mn-cs"/>
        </a:defRPr>
      </a:lvl4pPr>
      <a:lvl5pPr marL="1985221" algn="l" rtl="0" eaLnBrk="1" latinLnBrk="0" hangingPunct="1">
        <a:defRPr kumimoji="0" kern="1200">
          <a:solidFill>
            <a:schemeClr val="tx1"/>
          </a:solidFill>
          <a:latin typeface="+mn-lt"/>
          <a:ea typeface="+mn-ea"/>
          <a:cs typeface="+mn-cs"/>
        </a:defRPr>
      </a:lvl5pPr>
      <a:lvl6pPr marL="2481527" algn="l" rtl="0" eaLnBrk="1" latinLnBrk="0" hangingPunct="1">
        <a:defRPr kumimoji="0" kern="1200">
          <a:solidFill>
            <a:schemeClr val="tx1"/>
          </a:solidFill>
          <a:latin typeface="+mn-lt"/>
          <a:ea typeface="+mn-ea"/>
          <a:cs typeface="+mn-cs"/>
        </a:defRPr>
      </a:lvl6pPr>
      <a:lvl7pPr marL="2977833" algn="l" rtl="0" eaLnBrk="1" latinLnBrk="0" hangingPunct="1">
        <a:defRPr kumimoji="0" kern="1200">
          <a:solidFill>
            <a:schemeClr val="tx1"/>
          </a:solidFill>
          <a:latin typeface="+mn-lt"/>
          <a:ea typeface="+mn-ea"/>
          <a:cs typeface="+mn-cs"/>
        </a:defRPr>
      </a:lvl7pPr>
      <a:lvl8pPr marL="3474139" algn="l" rtl="0" eaLnBrk="1" latinLnBrk="0" hangingPunct="1">
        <a:defRPr kumimoji="0" kern="1200">
          <a:solidFill>
            <a:schemeClr val="tx1"/>
          </a:solidFill>
          <a:latin typeface="+mn-lt"/>
          <a:ea typeface="+mn-ea"/>
          <a:cs typeface="+mn-cs"/>
        </a:defRPr>
      </a:lvl8pPr>
      <a:lvl9pPr marL="397044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35280" y="558800"/>
            <a:ext cx="9387840" cy="203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9261" tIns="49630" rIns="99261" bIns="49630" rtlCol="0" anchor="ctr"/>
          <a:lstStyle/>
          <a:p>
            <a:pPr algn="ctr"/>
            <a:r>
              <a:rPr lang="bn-BD" sz="4800" dirty="0">
                <a:solidFill>
                  <a:schemeClr val="tx1"/>
                </a:solidFill>
                <a:latin typeface="NikoshBAN" pitchFamily="2" charset="0"/>
                <a:cs typeface="NikoshBAN" pitchFamily="2" charset="0"/>
              </a:rPr>
              <a:t>এই স্লাইডটি সম্মানিত শিক্ষকের জন্য তাই </a:t>
            </a:r>
            <a:r>
              <a:rPr lang="en-US" sz="4800" dirty="0">
                <a:solidFill>
                  <a:schemeClr val="tx1"/>
                </a:solidFill>
                <a:latin typeface="NikoshBAN" pitchFamily="2" charset="0"/>
                <a:cs typeface="NikoshBAN" pitchFamily="2" charset="0"/>
              </a:rPr>
              <a:t>Slide </a:t>
            </a:r>
            <a:r>
              <a:rPr lang="bn-BD" sz="4800" dirty="0">
                <a:solidFill>
                  <a:schemeClr val="tx1"/>
                </a:solidFill>
                <a:latin typeface="NikoshBAN" pitchFamily="2" charset="0"/>
                <a:cs typeface="NikoshBAN" pitchFamily="2" charset="0"/>
              </a:rPr>
              <a:t>টি</a:t>
            </a:r>
            <a:r>
              <a:rPr lang="en-US" sz="4800" dirty="0">
                <a:solidFill>
                  <a:schemeClr val="tx1"/>
                </a:solidFill>
                <a:latin typeface="NikoshBAN" pitchFamily="2" charset="0"/>
                <a:cs typeface="NikoshBAN" pitchFamily="2" charset="0"/>
              </a:rPr>
              <a:t> Hide </a:t>
            </a:r>
            <a:r>
              <a:rPr lang="bn-BD" sz="4800" dirty="0">
                <a:solidFill>
                  <a:schemeClr val="tx1"/>
                </a:solidFill>
                <a:latin typeface="NikoshBAN" pitchFamily="2" charset="0"/>
                <a:cs typeface="NikoshBAN" pitchFamily="2" charset="0"/>
              </a:rPr>
              <a:t>করে রাখা হয়েছে। </a:t>
            </a:r>
            <a:endParaRPr lang="en-US" sz="4800" dirty="0">
              <a:solidFill>
                <a:schemeClr val="tx1"/>
              </a:solidFill>
              <a:latin typeface="NikoshBAN" pitchFamily="2" charset="0"/>
              <a:cs typeface="NikoshBAN" pitchFamily="2" charset="0"/>
            </a:endParaRPr>
          </a:p>
        </p:txBody>
      </p:sp>
      <p:sp>
        <p:nvSpPr>
          <p:cNvPr id="5" name="Rectangle 4"/>
          <p:cNvSpPr/>
          <p:nvPr/>
        </p:nvSpPr>
        <p:spPr>
          <a:xfrm>
            <a:off x="335280" y="2804160"/>
            <a:ext cx="9387840" cy="39014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9261" tIns="49630" rIns="99261" bIns="49630" rtlCol="0" anchor="ctr"/>
          <a:lstStyle/>
          <a:p>
            <a:pPr algn="just"/>
            <a:r>
              <a:rPr lang="bn-BD" sz="3900" dirty="0">
                <a:solidFill>
                  <a:schemeClr val="tx1"/>
                </a:solidFill>
                <a:latin typeface="NikoshBAN"/>
                <a:cs typeface="NikoshBAN" pitchFamily="2" charset="0"/>
              </a:rPr>
              <a:t>এই পাঠটি উপস্থাপনের জন্য স্লাইডের নিচে প্রয়োজনীয় নির্দেশনা দেয়া আছে। পাঠটি উপস্থাপনের পূর্বে নির্দেশনাবলী দেখে নিবেন এবং পাঠটি পাঠ্যবইয়ের সাথে মিলিয়ে নিবেন। এক্ষেত্রে শিক্ষক নিজস্ব কৌশল প্রয়োগ করতে পারেন। </a:t>
            </a:r>
            <a:r>
              <a:rPr lang="bn-BD" sz="3900" dirty="0">
                <a:solidFill>
                  <a:schemeClr val="tx1"/>
                </a:solidFill>
                <a:latin typeface="NikoshBAN" pitchFamily="2" charset="0"/>
                <a:cs typeface="NikoshBAN" pitchFamily="2" charset="0"/>
              </a:rPr>
              <a:t>প্রেজেন্টেশনটি </a:t>
            </a:r>
            <a:r>
              <a:rPr lang="en-AU" sz="3900" dirty="0">
                <a:solidFill>
                  <a:schemeClr val="tx1"/>
                </a:solidFill>
                <a:latin typeface="NikoshBAN" pitchFamily="2" charset="0"/>
                <a:cs typeface="NikoshBAN" pitchFamily="2" charset="0"/>
              </a:rPr>
              <a:t>F</a:t>
            </a:r>
            <a:r>
              <a:rPr lang="en-AU" sz="3900" dirty="0">
                <a:solidFill>
                  <a:schemeClr val="tx1"/>
                </a:solidFill>
                <a:latin typeface="Times New Roman" pitchFamily="18" charset="0"/>
                <a:cs typeface="Times New Roman" pitchFamily="18" charset="0"/>
              </a:rPr>
              <a:t>5</a:t>
            </a:r>
            <a:r>
              <a:rPr lang="en-AU" sz="3900" dirty="0">
                <a:solidFill>
                  <a:schemeClr val="tx1"/>
                </a:solidFill>
                <a:latin typeface="NikoshBAN" pitchFamily="2" charset="0"/>
                <a:cs typeface="NikoshBAN" pitchFamily="2" charset="0"/>
              </a:rPr>
              <a:t> Key </a:t>
            </a:r>
            <a:r>
              <a:rPr lang="bn-BD" sz="3900" dirty="0">
                <a:solidFill>
                  <a:schemeClr val="tx1"/>
                </a:solidFill>
                <a:latin typeface="NikoshBAN" pitchFamily="2" charset="0"/>
                <a:cs typeface="NikoshBAN" pitchFamily="2" charset="0"/>
              </a:rPr>
              <a:t>চেপে শুরু করতে পারেন। তাহলে </a:t>
            </a:r>
            <a:r>
              <a:rPr lang="en-AU" sz="3900" dirty="0">
                <a:solidFill>
                  <a:schemeClr val="tx1"/>
                </a:solidFill>
                <a:latin typeface="NikoshBAN" pitchFamily="2" charset="0"/>
                <a:cs typeface="NikoshBAN" pitchFamily="2" charset="0"/>
              </a:rPr>
              <a:t>Hide Slide Show </a:t>
            </a:r>
            <a:r>
              <a:rPr lang="bn-BD" sz="3900" dirty="0">
                <a:solidFill>
                  <a:schemeClr val="tx1"/>
                </a:solidFill>
                <a:latin typeface="NikoshBAN" pitchFamily="2" charset="0"/>
                <a:cs typeface="NikoshBAN" pitchFamily="2" charset="0"/>
              </a:rPr>
              <a:t>করবে না।</a:t>
            </a:r>
            <a:endParaRPr lang="en-AU" sz="3900"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C50745B4-81EC-423D-B0A7-120946308223}" type="datetime12">
              <a:rPr lang="en-US" smtClean="0"/>
              <a:t>2:55 AM</a:t>
            </a:fld>
            <a:endParaRPr lang="en-US" dirty="0"/>
          </a:p>
        </p:txBody>
      </p:sp>
    </p:spTree>
    <p:extLst>
      <p:ext uri="{BB962C8B-B14F-4D97-AF65-F5344CB8AC3E}">
        <p14:creationId xmlns:p14="http://schemas.microsoft.com/office/powerpoint/2010/main" val="3865497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477326" y="346510"/>
            <a:ext cx="5177425" cy="1054501"/>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3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a:t>
            </a:r>
            <a:r>
              <a:rPr lang="bn-BD" sz="6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3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608600" y="2536003"/>
            <a:ext cx="8914877" cy="14427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নাজাসাতের কয়েকটি উদাহরণ দাও।</a:t>
            </a:r>
            <a:endParaRPr lang="en-US" sz="5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240217" y="150154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61018B5-1A50-46E1-A556-4AF4727D661D}" type="datetime12">
              <a:rPr lang="en-US" smtClean="0"/>
              <a:t>2:55 AM</a:t>
            </a:fld>
            <a:endParaRPr lang="en-US" dirty="0"/>
          </a:p>
        </p:txBody>
      </p:sp>
    </p:spTree>
    <p:extLst>
      <p:ext uri="{BB962C8B-B14F-4D97-AF65-F5344CB8AC3E}">
        <p14:creationId xmlns:p14="http://schemas.microsoft.com/office/powerpoint/2010/main" val="2577279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17" y="6324600"/>
            <a:ext cx="9651644" cy="57728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 অবস্থা থেকে পবিত্র হওয়ার জন্য আল্লাহ তায়ালার নির্দেশ রয়েছে।</a:t>
            </a:r>
            <a:endParaRPr lang="en-US" sz="3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40" y="1371600"/>
            <a:ext cx="8528760" cy="4751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পবিত্র হওয়ার গুরুত্ব</a:t>
            </a:r>
            <a:endParaRPr lang="en-US" sz="5000" b="1" dirty="0">
              <a:solidFill>
                <a:schemeClr val="tx1"/>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B4FFF38A-AF0D-47F0-9E0C-4A134F8EE97C}" type="datetime12">
              <a:rPr lang="en-US" smtClean="0"/>
              <a:t>2:55 AM</a:t>
            </a:fld>
            <a:endParaRPr lang="en-US" dirty="0"/>
          </a:p>
        </p:txBody>
      </p:sp>
    </p:spTree>
    <p:extLst>
      <p:ext uri="{BB962C8B-B14F-4D97-AF65-F5344CB8AC3E}">
        <p14:creationId xmlns:p14="http://schemas.microsoft.com/office/powerpoint/2010/main" val="37586962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217" y="1166781"/>
            <a:ext cx="9651644" cy="7311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 তায়ালা পবিত্র কুরআনে ঘোষণা করেন-</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81635" y="5626887"/>
            <a:ext cx="9464674" cy="136211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‘এবং আপনার পোশাক-পরিচ্ছদ পবিত্র করুন।’ </a:t>
            </a:r>
          </a:p>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(সূরা আল-মুদ্দাসসিরঃ ৪)</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050" name="Picture 2" descr="C:\Users\Md. Yunus Azad\Desktop\Mobile pic\quran_on_a_st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134" y="1963554"/>
            <a:ext cx="6301459" cy="3619099"/>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পবিত্র হওয়ার গুরুত্ব</a:t>
            </a:r>
            <a:endParaRPr lang="en-US" sz="5000" b="1"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CE41C247-B3B3-4EF3-8A89-6FCEED845A73}" type="datetime12">
              <a:rPr lang="en-US" smtClean="0"/>
              <a:t>2:55 AM</a:t>
            </a:fld>
            <a:endParaRPr lang="en-US" dirty="0"/>
          </a:p>
        </p:txBody>
      </p:sp>
    </p:spTree>
    <p:extLst>
      <p:ext uri="{BB962C8B-B14F-4D97-AF65-F5344CB8AC3E}">
        <p14:creationId xmlns:p14="http://schemas.microsoft.com/office/powerpoint/2010/main" val="250158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17" y="1196379"/>
            <a:ext cx="9577966" cy="80811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বা অপবিত্রতা দুই প্রকার</a:t>
            </a:r>
            <a:endParaRPr lang="en-US" sz="4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225585" y="5416696"/>
            <a:ext cx="9568182" cy="80811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১। নাজাসাতে হাকিকি বা প্রকৃত অপবিত্রতা</a:t>
            </a:r>
            <a:endParaRPr lang="en-US" sz="4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25585" y="6275671"/>
            <a:ext cx="9592598" cy="80811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২। নাজাসাতে হুকমি বা অপ্রকৃত অপবিত্রতা</a:t>
            </a:r>
            <a:endParaRPr lang="en-US" sz="4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347" b="5190"/>
          <a:stretch/>
        </p:blipFill>
        <p:spPr>
          <a:xfrm>
            <a:off x="741382" y="2080429"/>
            <a:ext cx="8631218" cy="3024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অপবিত্রতার প্রকারভেদ</a:t>
            </a:r>
            <a:endParaRPr lang="en-US" sz="5000" b="1" dirty="0">
              <a:solidFill>
                <a:schemeClr val="tx1"/>
              </a:solidFill>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D188603-0FB6-4B4A-A85F-CE1B434E27B2}" type="datetime12">
              <a:rPr lang="en-US" smtClean="0"/>
              <a:t>2:55 AM</a:t>
            </a:fld>
            <a:endParaRPr lang="en-US" dirty="0"/>
          </a:p>
        </p:txBody>
      </p:sp>
    </p:spTree>
    <p:extLst>
      <p:ext uri="{BB962C8B-B14F-4D97-AF65-F5344CB8AC3E}">
        <p14:creationId xmlns:p14="http://schemas.microsoft.com/office/powerpoint/2010/main" val="2346521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 Yunus Azad\Downloads\Bad-breath-problem.jpg"/>
          <p:cNvPicPr>
            <a:picLocks noChangeAspect="1" noChangeArrowheads="1"/>
          </p:cNvPicPr>
          <p:nvPr/>
        </p:nvPicPr>
        <p:blipFill rotWithShape="1">
          <a:blip r:embed="rId3">
            <a:extLst>
              <a:ext uri="{28A0092B-C50C-407E-A947-70E740481C1C}">
                <a14:useLocalDpi xmlns:a14="http://schemas.microsoft.com/office/drawing/2010/main" val="0"/>
              </a:ext>
            </a:extLst>
          </a:blip>
          <a:srcRect r="44466"/>
          <a:stretch/>
        </p:blipFill>
        <p:spPr bwMode="auto">
          <a:xfrm>
            <a:off x="416457" y="1116531"/>
            <a:ext cx="5298543" cy="4586518"/>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1536" y="995722"/>
            <a:ext cx="4386647" cy="91583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হাকিকি</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77056" y="5081857"/>
            <a:ext cx="9541128" cy="1993055"/>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ঐ সকল অপবিত্র বস্তু যা থেকে মানুষ নিজে দূরে থাকতে চায় এবং নিজের শরীর, পোশাক-পরিচ্ছদ ও অন্যান্য ব্যবহারের জিনিসপত্র বাঁচিয়ে রাখতে চায়।</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Down Arrow 4"/>
          <p:cNvSpPr/>
          <p:nvPr/>
        </p:nvSpPr>
        <p:spPr>
          <a:xfrm>
            <a:off x="6935288" y="1809550"/>
            <a:ext cx="1473534" cy="3238698"/>
          </a:xfrm>
          <a:prstGeom prst="downArrow">
            <a:avLst/>
          </a:prstGeom>
          <a:ln w="57150"/>
        </p:spPr>
        <p:style>
          <a:lnRef idx="1">
            <a:schemeClr val="dk1"/>
          </a:lnRef>
          <a:fillRef idx="2">
            <a:schemeClr val="dk1"/>
          </a:fillRef>
          <a:effectRef idx="1">
            <a:schemeClr val="dk1"/>
          </a:effectRef>
          <a:fontRef idx="minor">
            <a:schemeClr val="dk1"/>
          </a:fontRef>
        </p:style>
        <p:txBody>
          <a:bodyPr lIns="89650" tIns="44825" rIns="89650" bIns="44825" rtlCol="0" anchor="ctr"/>
          <a:lstStyle/>
          <a:p>
            <a:pPr algn="ctr"/>
            <a:endParaRPr lang="en-US"/>
          </a:p>
        </p:txBody>
      </p:sp>
      <p:cxnSp>
        <p:nvCxnSpPr>
          <p:cNvPr id="6" name="Straight Connector 5"/>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অপবিত্রতার প্রকারভেদ</a:t>
            </a:r>
            <a:endParaRPr lang="en-US" sz="50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37ACF2F4-E27B-4390-9C70-2B47D58DF33E}" type="datetime12">
              <a:rPr lang="en-US" smtClean="0"/>
              <a:t>2:55 AM</a:t>
            </a:fld>
            <a:endParaRPr lang="en-US" dirty="0"/>
          </a:p>
        </p:txBody>
      </p:sp>
    </p:spTree>
    <p:extLst>
      <p:ext uri="{BB962C8B-B14F-4D97-AF65-F5344CB8AC3E}">
        <p14:creationId xmlns:p14="http://schemas.microsoft.com/office/powerpoint/2010/main" val="104507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4098"/>
                                        </p:tgtEl>
                                        <p:attrNameLst>
                                          <p:attrName>ppt_w</p:attrName>
                                        </p:attrNameLst>
                                      </p:cBhvr>
                                      <p:tavLst>
                                        <p:tav tm="0">
                                          <p:val>
                                            <p:strVal val="ppt_w"/>
                                          </p:val>
                                        </p:tav>
                                        <p:tav tm="100000">
                                          <p:val>
                                            <p:fltVal val="0"/>
                                          </p:val>
                                        </p:tav>
                                      </p:tavLst>
                                    </p:anim>
                                    <p:anim calcmode="lin" valueType="num">
                                      <p:cBhvr>
                                        <p:cTn id="43" dur="500"/>
                                        <p:tgtEl>
                                          <p:spTgt spid="4098"/>
                                        </p:tgtEl>
                                        <p:attrNameLst>
                                          <p:attrName>ppt_h</p:attrName>
                                        </p:attrNameLst>
                                      </p:cBhvr>
                                      <p:tavLst>
                                        <p:tav tm="0">
                                          <p:val>
                                            <p:strVal val="ppt_h"/>
                                          </p:val>
                                        </p:tav>
                                        <p:tav tm="100000">
                                          <p:val>
                                            <p:fltVal val="0"/>
                                          </p:val>
                                        </p:tav>
                                      </p:tavLst>
                                    </p:anim>
                                    <p:animEffect transition="out" filter="fade">
                                      <p:cBhvr>
                                        <p:cTn id="44" dur="500"/>
                                        <p:tgtEl>
                                          <p:spTgt spid="4098"/>
                                        </p:tgtEl>
                                      </p:cBhvr>
                                    </p:animEffect>
                                    <p:set>
                                      <p:cBhvr>
                                        <p:cTn id="45"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7257"/>
          <a:stretch/>
        </p:blipFill>
        <p:spPr>
          <a:xfrm>
            <a:off x="382406" y="1157184"/>
            <a:ext cx="4494394" cy="2881416"/>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000" t="10754" r="11097" b="10151"/>
          <a:stretch/>
        </p:blipFill>
        <p:spPr>
          <a:xfrm>
            <a:off x="5210131" y="1219200"/>
            <a:ext cx="4467269" cy="266700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618" y="4235636"/>
            <a:ext cx="4331782" cy="2698564"/>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12883"/>
          <a:stretch/>
        </p:blipFill>
        <p:spPr>
          <a:xfrm>
            <a:off x="5054587" y="4076412"/>
            <a:ext cx="4622813" cy="2857788"/>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2561031" y="3109383"/>
            <a:ext cx="2320816" cy="91583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পেশাব</a:t>
            </a:r>
            <a:endParaRPr lang="en-US" sz="53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4969741" y="3032380"/>
            <a:ext cx="2578682" cy="91583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পায়খানা</a:t>
            </a:r>
            <a:endParaRPr lang="en-US" sz="53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2303165" y="6153374"/>
            <a:ext cx="2578682" cy="91583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রক্ত</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4972019" y="6153374"/>
            <a:ext cx="2578682" cy="91583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মদ</a:t>
            </a:r>
            <a:endParaRPr lang="en-US" sz="53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0" name="Straight Connector 9"/>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অপবিত্রতার প্রকারভেদ</a:t>
            </a:r>
            <a:endParaRPr lang="en-US" sz="5000" b="1" dirty="0">
              <a:solidFill>
                <a:schemeClr val="tx1"/>
              </a:solidFill>
              <a:latin typeface="NikoshBAN" pitchFamily="2" charset="0"/>
              <a:cs typeface="NikoshBAN" pitchFamily="2" charset="0"/>
            </a:endParaRPr>
          </a:p>
        </p:txBody>
      </p:sp>
      <p:sp>
        <p:nvSpPr>
          <p:cNvPr id="12" name="Date Placeholder 11"/>
          <p:cNvSpPr>
            <a:spLocks noGrp="1"/>
          </p:cNvSpPr>
          <p:nvPr>
            <p:ph type="dt" sz="half" idx="10"/>
          </p:nvPr>
        </p:nvSpPr>
        <p:spPr/>
        <p:txBody>
          <a:bodyPr/>
          <a:lstStyle/>
          <a:p>
            <a:fld id="{743ADBD5-149D-488F-93D8-EC9F79C3B01E}" type="datetime12">
              <a:rPr lang="en-US" smtClean="0"/>
              <a:t>2:55 AM</a:t>
            </a:fld>
            <a:endParaRPr lang="en-US" dirty="0"/>
          </a:p>
        </p:txBody>
      </p:sp>
    </p:spTree>
    <p:extLst>
      <p:ext uri="{BB962C8B-B14F-4D97-AF65-F5344CB8AC3E}">
        <p14:creationId xmlns:p14="http://schemas.microsoft.com/office/powerpoint/2010/main" val="3645938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3"/>
                                        </p:tgtEl>
                                        <p:attrNameLst>
                                          <p:attrName>ppt_w</p:attrName>
                                        </p:attrNameLst>
                                      </p:cBhvr>
                                      <p:tavLst>
                                        <p:tav tm="0">
                                          <p:val>
                                            <p:strVal val="ppt_w"/>
                                          </p:val>
                                        </p:tav>
                                        <p:tav tm="100000">
                                          <p:val>
                                            <p:fltVal val="0"/>
                                          </p:val>
                                        </p:tav>
                                      </p:tavLst>
                                    </p:anim>
                                    <p:anim calcmode="lin" valueType="num">
                                      <p:cBhvr>
                                        <p:cTn id="62" dur="500"/>
                                        <p:tgtEl>
                                          <p:spTgt spid="3"/>
                                        </p:tgtEl>
                                        <p:attrNameLst>
                                          <p:attrName>ppt_h</p:attrName>
                                        </p:attrNameLst>
                                      </p:cBhvr>
                                      <p:tavLst>
                                        <p:tav tm="0">
                                          <p:val>
                                            <p:strVal val="ppt_h"/>
                                          </p:val>
                                        </p:tav>
                                        <p:tav tm="100000">
                                          <p:val>
                                            <p:fltVal val="0"/>
                                          </p:val>
                                        </p:tav>
                                      </p:tavLst>
                                    </p:anim>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53" presetClass="exit" presetSubtype="32" fill="hold" nodeType="withEffect">
                                  <p:stCondLst>
                                    <p:cond delay="0"/>
                                  </p:stCondLst>
                                  <p:childTnLst>
                                    <p:anim calcmode="lin" valueType="num">
                                      <p:cBhvr>
                                        <p:cTn id="66" dur="500"/>
                                        <p:tgtEl>
                                          <p:spTgt spid="4"/>
                                        </p:tgtEl>
                                        <p:attrNameLst>
                                          <p:attrName>ppt_w</p:attrName>
                                        </p:attrNameLst>
                                      </p:cBhvr>
                                      <p:tavLst>
                                        <p:tav tm="0">
                                          <p:val>
                                            <p:strVal val="ppt_w"/>
                                          </p:val>
                                        </p:tav>
                                        <p:tav tm="100000">
                                          <p:val>
                                            <p:fltVal val="0"/>
                                          </p:val>
                                        </p:tav>
                                      </p:tavLst>
                                    </p:anim>
                                    <p:anim calcmode="lin" valueType="num">
                                      <p:cBhvr>
                                        <p:cTn id="67" dur="500"/>
                                        <p:tgtEl>
                                          <p:spTgt spid="4"/>
                                        </p:tgtEl>
                                        <p:attrNameLst>
                                          <p:attrName>ppt_h</p:attrName>
                                        </p:attrNameLst>
                                      </p:cBhvr>
                                      <p:tavLst>
                                        <p:tav tm="0">
                                          <p:val>
                                            <p:strVal val="ppt_h"/>
                                          </p:val>
                                        </p:tav>
                                        <p:tav tm="100000">
                                          <p:val>
                                            <p:fltVal val="0"/>
                                          </p:val>
                                        </p:tav>
                                      </p:tavLst>
                                    </p:anim>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5"/>
                                        </p:tgtEl>
                                        <p:attrNameLst>
                                          <p:attrName>ppt_w</p:attrName>
                                        </p:attrNameLst>
                                      </p:cBhvr>
                                      <p:tavLst>
                                        <p:tav tm="0">
                                          <p:val>
                                            <p:strVal val="ppt_w"/>
                                          </p:val>
                                        </p:tav>
                                        <p:tav tm="100000">
                                          <p:val>
                                            <p:fltVal val="0"/>
                                          </p:val>
                                        </p:tav>
                                      </p:tavLst>
                                    </p:anim>
                                    <p:anim calcmode="lin" valueType="num">
                                      <p:cBhvr>
                                        <p:cTn id="72" dur="500"/>
                                        <p:tgtEl>
                                          <p:spTgt spid="5"/>
                                        </p:tgtEl>
                                        <p:attrNameLst>
                                          <p:attrName>ppt_h</p:attrName>
                                        </p:attrNameLst>
                                      </p:cBhvr>
                                      <p:tavLst>
                                        <p:tav tm="0">
                                          <p:val>
                                            <p:strVal val="ppt_h"/>
                                          </p:val>
                                        </p:tav>
                                        <p:tav tm="100000">
                                          <p:val>
                                            <p:fltVal val="0"/>
                                          </p:val>
                                        </p:tav>
                                      </p:tavLst>
                                    </p:anim>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53" presetClass="exit" presetSubtype="32" fill="hold" grpId="1" nodeType="withEffect">
                                  <p:stCondLst>
                                    <p:cond delay="0"/>
                                  </p:stCondLst>
                                  <p:childTnLst>
                                    <p:anim calcmode="lin" valueType="num">
                                      <p:cBhvr>
                                        <p:cTn id="76" dur="500"/>
                                        <p:tgtEl>
                                          <p:spTgt spid="6"/>
                                        </p:tgtEl>
                                        <p:attrNameLst>
                                          <p:attrName>ppt_w</p:attrName>
                                        </p:attrNameLst>
                                      </p:cBhvr>
                                      <p:tavLst>
                                        <p:tav tm="0">
                                          <p:val>
                                            <p:strVal val="ppt_w"/>
                                          </p:val>
                                        </p:tav>
                                        <p:tav tm="100000">
                                          <p:val>
                                            <p:fltVal val="0"/>
                                          </p:val>
                                        </p:tav>
                                      </p:tavLst>
                                    </p:anim>
                                    <p:anim calcmode="lin" valueType="num">
                                      <p:cBhvr>
                                        <p:cTn id="77" dur="500"/>
                                        <p:tgtEl>
                                          <p:spTgt spid="6"/>
                                        </p:tgtEl>
                                        <p:attrNameLst>
                                          <p:attrName>ppt_h</p:attrName>
                                        </p:attrNameLst>
                                      </p:cBhvr>
                                      <p:tavLst>
                                        <p:tav tm="0">
                                          <p:val>
                                            <p:strVal val="ppt_h"/>
                                          </p:val>
                                        </p:tav>
                                        <p:tav tm="100000">
                                          <p:val>
                                            <p:fltVal val="0"/>
                                          </p:val>
                                        </p:tav>
                                      </p:tavLst>
                                    </p:anim>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7"/>
                                        </p:tgtEl>
                                        <p:attrNameLst>
                                          <p:attrName>ppt_w</p:attrName>
                                        </p:attrNameLst>
                                      </p:cBhvr>
                                      <p:tavLst>
                                        <p:tav tm="0">
                                          <p:val>
                                            <p:strVal val="ppt_w"/>
                                          </p:val>
                                        </p:tav>
                                        <p:tav tm="100000">
                                          <p:val>
                                            <p:fltVal val="0"/>
                                          </p:val>
                                        </p:tav>
                                      </p:tavLst>
                                    </p:anim>
                                    <p:anim calcmode="lin" valueType="num">
                                      <p:cBhvr>
                                        <p:cTn id="82" dur="500"/>
                                        <p:tgtEl>
                                          <p:spTgt spid="7"/>
                                        </p:tgtEl>
                                        <p:attrNameLst>
                                          <p:attrName>ppt_h</p:attrName>
                                        </p:attrNameLst>
                                      </p:cBhvr>
                                      <p:tavLst>
                                        <p:tav tm="0">
                                          <p:val>
                                            <p:strVal val="ppt_h"/>
                                          </p:val>
                                        </p:tav>
                                        <p:tav tm="100000">
                                          <p:val>
                                            <p:fltVal val="0"/>
                                          </p:val>
                                        </p:tav>
                                      </p:tavLst>
                                    </p:anim>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8"/>
                                        </p:tgtEl>
                                        <p:attrNameLst>
                                          <p:attrName>ppt_w</p:attrName>
                                        </p:attrNameLst>
                                      </p:cBhvr>
                                      <p:tavLst>
                                        <p:tav tm="0">
                                          <p:val>
                                            <p:strVal val="ppt_w"/>
                                          </p:val>
                                        </p:tav>
                                        <p:tav tm="100000">
                                          <p:val>
                                            <p:fltVal val="0"/>
                                          </p:val>
                                        </p:tav>
                                      </p:tavLst>
                                    </p:anim>
                                    <p:anim calcmode="lin" valueType="num">
                                      <p:cBhvr>
                                        <p:cTn id="87" dur="500"/>
                                        <p:tgtEl>
                                          <p:spTgt spid="8"/>
                                        </p:tgtEl>
                                        <p:attrNameLst>
                                          <p:attrName>ppt_h</p:attrName>
                                        </p:attrNameLst>
                                      </p:cBhvr>
                                      <p:tavLst>
                                        <p:tav tm="0">
                                          <p:val>
                                            <p:strVal val="ppt_h"/>
                                          </p:val>
                                        </p:tav>
                                        <p:tav tm="100000">
                                          <p:val>
                                            <p:fltVal val="0"/>
                                          </p:val>
                                        </p:tav>
                                      </p:tavLst>
                                    </p:anim>
                                    <p:animEffect transition="out" filter="fade">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9"/>
                                        </p:tgtEl>
                                        <p:attrNameLst>
                                          <p:attrName>ppt_w</p:attrName>
                                        </p:attrNameLst>
                                      </p:cBhvr>
                                      <p:tavLst>
                                        <p:tav tm="0">
                                          <p:val>
                                            <p:strVal val="ppt_w"/>
                                          </p:val>
                                        </p:tav>
                                        <p:tav tm="100000">
                                          <p:val>
                                            <p:fltVal val="0"/>
                                          </p:val>
                                        </p:tav>
                                      </p:tavLst>
                                    </p:anim>
                                    <p:anim calcmode="lin" valueType="num">
                                      <p:cBhvr>
                                        <p:cTn id="92" dur="500"/>
                                        <p:tgtEl>
                                          <p:spTgt spid="9"/>
                                        </p:tgtEl>
                                        <p:attrNameLst>
                                          <p:attrName>ppt_h</p:attrName>
                                        </p:attrNameLst>
                                      </p:cBhvr>
                                      <p:tavLst>
                                        <p:tav tm="0">
                                          <p:val>
                                            <p:strVal val="ppt_h"/>
                                          </p:val>
                                        </p:tav>
                                        <p:tav tm="100000">
                                          <p:val>
                                            <p:fltVal val="0"/>
                                          </p:val>
                                        </p:tav>
                                      </p:tavLst>
                                    </p:anim>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2" b="7322"/>
          <a:stretch/>
        </p:blipFill>
        <p:spPr>
          <a:xfrm>
            <a:off x="537447" y="1257315"/>
            <a:ext cx="4567953" cy="4533885"/>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3983126" y="1072724"/>
            <a:ext cx="5789218" cy="91583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হুকমি</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240217" y="5696130"/>
            <a:ext cx="9577966" cy="1362113"/>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ঐ সকল অপবিত্রতা যা দেখা যায় না কিন্তু ইসলামি বিধানে তা নাজাসাত বা অপবিত্রতা বলে গণ্য।</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Down Arrow 3"/>
          <p:cNvSpPr/>
          <p:nvPr/>
        </p:nvSpPr>
        <p:spPr>
          <a:xfrm>
            <a:off x="6477610" y="1732548"/>
            <a:ext cx="1473534" cy="3963582"/>
          </a:xfrm>
          <a:prstGeom prst="downArrow">
            <a:avLst/>
          </a:prstGeom>
          <a:ln w="57150"/>
        </p:spPr>
        <p:style>
          <a:lnRef idx="1">
            <a:schemeClr val="dk1"/>
          </a:lnRef>
          <a:fillRef idx="2">
            <a:schemeClr val="dk1"/>
          </a:fillRef>
          <a:effectRef idx="1">
            <a:schemeClr val="dk1"/>
          </a:effectRef>
          <a:fontRef idx="minor">
            <a:schemeClr val="dk1"/>
          </a:fontRef>
        </p:style>
        <p:txBody>
          <a:bodyPr lIns="89650" tIns="44825" rIns="89650" bIns="44825" rtlCol="0" anchor="ctr"/>
          <a:lstStyle/>
          <a:p>
            <a:pPr algn="ctr"/>
            <a:endParaRPr lang="en-US"/>
          </a:p>
        </p:txBody>
      </p:sp>
      <p:cxnSp>
        <p:nvCxnSpPr>
          <p:cNvPr id="6" name="Straight Connector 5"/>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অপবিত্রতার প্রকারভেদ</a:t>
            </a:r>
            <a:endParaRPr lang="en-US" sz="5000" b="1" dirty="0">
              <a:solidFill>
                <a:schemeClr val="tx1"/>
              </a:solidFill>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DBD4FD65-2564-45E3-A7EE-8588BCE5AA16}" type="datetime12">
              <a:rPr lang="en-US" smtClean="0"/>
              <a:t>2:55 AM</a:t>
            </a:fld>
            <a:endParaRPr lang="en-US" dirty="0"/>
          </a:p>
        </p:txBody>
      </p:sp>
    </p:spTree>
    <p:extLst>
      <p:ext uri="{BB962C8B-B14F-4D97-AF65-F5344CB8AC3E}">
        <p14:creationId xmlns:p14="http://schemas.microsoft.com/office/powerpoint/2010/main" val="9038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5"/>
                                        </p:tgtEl>
                                        <p:attrNameLst>
                                          <p:attrName>ppt_w</p:attrName>
                                        </p:attrNameLst>
                                      </p:cBhvr>
                                      <p:tavLst>
                                        <p:tav tm="0">
                                          <p:val>
                                            <p:strVal val="ppt_w"/>
                                          </p:val>
                                        </p:tav>
                                        <p:tav tm="100000">
                                          <p:val>
                                            <p:fltVal val="0"/>
                                          </p:val>
                                        </p:tav>
                                      </p:tavLst>
                                    </p:anim>
                                    <p:anim calcmode="lin" valueType="num">
                                      <p:cBhvr>
                                        <p:cTn id="41" dur="500"/>
                                        <p:tgtEl>
                                          <p:spTgt spid="5"/>
                                        </p:tgtEl>
                                        <p:attrNameLst>
                                          <p:attrName>ppt_h</p:attrName>
                                        </p:attrNameLst>
                                      </p:cBhvr>
                                      <p:tavLst>
                                        <p:tav tm="0">
                                          <p:val>
                                            <p:strVal val="ppt_h"/>
                                          </p:val>
                                        </p:tav>
                                        <p:tav tm="100000">
                                          <p:val>
                                            <p:fltVal val="0"/>
                                          </p:val>
                                        </p:tav>
                                      </p:tavLst>
                                    </p:anim>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945" r="3213" b="17336"/>
          <a:stretch/>
        </p:blipFill>
        <p:spPr>
          <a:xfrm>
            <a:off x="468817" y="4105524"/>
            <a:ext cx="5398583" cy="2798619"/>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814" r="11994" b="9828"/>
          <a:stretch/>
        </p:blipFill>
        <p:spPr>
          <a:xfrm>
            <a:off x="468817" y="1133725"/>
            <a:ext cx="5398583" cy="2824919"/>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944965" y="2063824"/>
            <a:ext cx="3751333" cy="915025"/>
          </a:xfrm>
          <a:prstGeom prst="hexagon">
            <a:avLst/>
          </a:prstGeom>
          <a:solidFill>
            <a:schemeClr val="bg1">
              <a:lumMod val="9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ওজু ভঙ্গ হওয়া</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993174" y="4658627"/>
            <a:ext cx="3825010" cy="1796830"/>
          </a:xfrm>
          <a:prstGeom prst="hexagon">
            <a:avLst/>
          </a:prstGeom>
          <a:solidFill>
            <a:schemeClr val="bg1">
              <a:lumMod val="9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গোসলের প্রয়োজন হওয়া</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7" name="Straight Connector 6"/>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15185" y="195352"/>
            <a:ext cx="4936336"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a:solidFill>
                  <a:schemeClr val="tx1"/>
                </a:solidFill>
                <a:latin typeface="NikoshBAN" pitchFamily="2" charset="0"/>
                <a:cs typeface="NikoshBAN" pitchFamily="2" charset="0"/>
              </a:rPr>
              <a:t>অপবিত্রতার প্রকারভেদ</a:t>
            </a:r>
            <a:endParaRPr lang="en-US" sz="50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7061EE9A-EFA8-44B2-9DC2-5C0810F5152B}" type="datetime12">
              <a:rPr lang="en-US" smtClean="0"/>
              <a:t>2:55 AM</a:t>
            </a:fld>
            <a:endParaRPr lang="en-US" dirty="0"/>
          </a:p>
        </p:txBody>
      </p:sp>
    </p:spTree>
    <p:extLst>
      <p:ext uri="{BB962C8B-B14F-4D97-AF65-F5344CB8AC3E}">
        <p14:creationId xmlns:p14="http://schemas.microsoft.com/office/powerpoint/2010/main" val="87364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430780" y="269508"/>
            <a:ext cx="5177425" cy="1155031"/>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5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a:t>
            </a:r>
            <a:r>
              <a:rPr lang="bn-BD" sz="6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75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829631" y="2519680"/>
            <a:ext cx="8472816" cy="219456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9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নাজাসাতের প্রকারগুলোর ২টি করে উদাহরণ দাও।</a:t>
            </a:r>
            <a:endParaRPr lang="en-US" sz="59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240217" y="150154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5F22390-BAF8-444A-A76F-04863BBEC7A3}" type="datetime12">
              <a:rPr lang="en-US" smtClean="0"/>
              <a:t>2:55 AM</a:t>
            </a:fld>
            <a:endParaRPr lang="en-US" dirty="0"/>
          </a:p>
        </p:txBody>
      </p:sp>
    </p:spTree>
    <p:extLst>
      <p:ext uri="{BB962C8B-B14F-4D97-AF65-F5344CB8AC3E}">
        <p14:creationId xmlns:p14="http://schemas.microsoft.com/office/powerpoint/2010/main" val="556632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 Yunus Azad\Desktop\Mobile pic\IMG_1650973477951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5398260" cy="579120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6312408" y="1219200"/>
            <a:ext cx="3288792" cy="5638800"/>
          </a:xfrm>
          <a:prstGeom prst="wedgeRectCallout">
            <a:avLst>
              <a:gd name="adj1" fmla="val -62498"/>
              <a:gd name="adj2" fmla="val 19197"/>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50" tIns="44825" rIns="89650" bIns="44825" rtlCol="0" anchor="ctr"/>
          <a:lstStyle/>
          <a:p>
            <a:pPr algn="ctr"/>
            <a:endParaRPr lang="bn-BD" sz="5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5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অপবিত্রতার ব্যাপারে সতর্ক না থাকলে কবরে শাস্তি ভোগ করতে হবে।</a:t>
            </a:r>
            <a:endParaRPr lang="en-US" sz="5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5600" dirty="0"/>
          </a:p>
        </p:txBody>
      </p:sp>
      <p:cxnSp>
        <p:nvCxnSpPr>
          <p:cNvPr id="4" name="Straight Connector 3"/>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47241" y="195352"/>
            <a:ext cx="7081114"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smtClean="0">
                <a:solidFill>
                  <a:schemeClr val="tx1"/>
                </a:solidFill>
                <a:latin typeface="NikoshBAN" pitchFamily="2" charset="0"/>
                <a:cs typeface="NikoshBAN" pitchFamily="2" charset="0"/>
              </a:rPr>
              <a:t>অপবিত্র </a:t>
            </a:r>
            <a:r>
              <a:rPr lang="bn-BD" sz="5000" b="1" dirty="0">
                <a:solidFill>
                  <a:schemeClr val="tx1"/>
                </a:solidFill>
                <a:latin typeface="NikoshBAN" pitchFamily="2" charset="0"/>
                <a:cs typeface="NikoshBAN" pitchFamily="2" charset="0"/>
              </a:rPr>
              <a:t>থাকার পরিণাম</a:t>
            </a:r>
            <a:endParaRPr lang="en-US" sz="50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A4B7441-C9F4-47B5-95F0-0D49713A18D9}" type="datetime12">
              <a:rPr lang="en-US" smtClean="0"/>
              <a:t>2:55 AM</a:t>
            </a:fld>
            <a:endParaRPr lang="en-US" dirty="0"/>
          </a:p>
        </p:txBody>
      </p:sp>
    </p:spTree>
    <p:extLst>
      <p:ext uri="{BB962C8B-B14F-4D97-AF65-F5344CB8AC3E}">
        <p14:creationId xmlns:p14="http://schemas.microsoft.com/office/powerpoint/2010/main" val="3377297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3074"/>
                                        </p:tgtEl>
                                        <p:attrNameLst>
                                          <p:attrName>ppt_w</p:attrName>
                                        </p:attrNameLst>
                                      </p:cBhvr>
                                      <p:tavLst>
                                        <p:tav tm="0">
                                          <p:val>
                                            <p:strVal val="ppt_w"/>
                                          </p:val>
                                        </p:tav>
                                        <p:tav tm="100000">
                                          <p:val>
                                            <p:fltVal val="0"/>
                                          </p:val>
                                        </p:tav>
                                      </p:tavLst>
                                    </p:anim>
                                    <p:anim calcmode="lin" valueType="num">
                                      <p:cBhvr>
                                        <p:cTn id="21" dur="500"/>
                                        <p:tgtEl>
                                          <p:spTgt spid="3074"/>
                                        </p:tgtEl>
                                        <p:attrNameLst>
                                          <p:attrName>ppt_h</p:attrName>
                                        </p:attrNameLst>
                                      </p:cBhvr>
                                      <p:tavLst>
                                        <p:tav tm="0">
                                          <p:val>
                                            <p:strVal val="ppt_h"/>
                                          </p:val>
                                        </p:tav>
                                        <p:tav tm="100000">
                                          <p:val>
                                            <p:fltVal val="0"/>
                                          </p:val>
                                        </p:tav>
                                      </p:tavLst>
                                    </p:anim>
                                    <p:animEffect transition="out" filter="fade">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677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150" y="-457200"/>
            <a:ext cx="9056183" cy="4101325"/>
          </a:xfrm>
          <a:prstGeom prst="rect">
            <a:avLst/>
          </a:prstGeom>
          <a:noFill/>
          <a:effectLst>
            <a:glow rad="228600">
              <a:schemeClr val="accent3">
                <a:satMod val="175000"/>
                <a:alpha val="40000"/>
              </a:schemeClr>
            </a:glow>
          </a:effectLst>
        </p:spPr>
        <p:txBody>
          <a:bodyPr wrap="square" lIns="99261" tIns="49630" rIns="99261" bIns="4963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26000" b="1" spc="50" dirty="0">
                <a:ln w="11430"/>
                <a:solidFill>
                  <a:srgbClr val="00B0F0"/>
                </a:solidFill>
                <a:effectLst>
                  <a:glow rad="635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3" name="Date Placeholder 2"/>
          <p:cNvSpPr>
            <a:spLocks noGrp="1"/>
          </p:cNvSpPr>
          <p:nvPr>
            <p:ph type="dt" sz="half" idx="10"/>
          </p:nvPr>
        </p:nvSpPr>
        <p:spPr/>
        <p:txBody>
          <a:bodyPr/>
          <a:lstStyle/>
          <a:p>
            <a:fld id="{A3C6A670-13E7-4459-B49B-F371F8AD7C55}" type="datetime12">
              <a:rPr lang="en-US" smtClean="0"/>
              <a:t>2:55 AM</a:t>
            </a:fld>
            <a:endParaRPr lang="en-US" dirty="0"/>
          </a:p>
        </p:txBody>
      </p:sp>
    </p:spTree>
    <p:extLst>
      <p:ext uri="{BB962C8B-B14F-4D97-AF65-F5344CB8AC3E}">
        <p14:creationId xmlns:p14="http://schemas.microsoft.com/office/powerpoint/2010/main" val="3084169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235" y="1347537"/>
            <a:ext cx="9090965" cy="5422985"/>
          </a:xfrm>
          <a:prstGeom prst="roundRect">
            <a:avLst/>
          </a:prstGeom>
          <a:ln/>
        </p:spPr>
        <p:style>
          <a:lnRef idx="2">
            <a:schemeClr val="accent5"/>
          </a:lnRef>
          <a:fillRef idx="1">
            <a:schemeClr val="lt1"/>
          </a:fillRef>
          <a:effectRef idx="0">
            <a:schemeClr val="accent5"/>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6000" b="1" dirty="0">
                <a:ln w="57150"/>
                <a:solidFill>
                  <a:schemeClr val="tx1"/>
                </a:solidFill>
                <a:latin typeface="NikoshBAN" pitchFamily="2" charset="0"/>
                <a:cs typeface="NikoshBAN" pitchFamily="2" charset="0"/>
              </a:rPr>
              <a:t>এসো হাদিসটি পড়ি</a:t>
            </a:r>
          </a:p>
          <a:p>
            <a:pPr algn="just"/>
            <a:r>
              <a:rPr lang="bn-BD" sz="2800" b="1" dirty="0">
                <a:ln w="57150"/>
                <a:solidFill>
                  <a:schemeClr val="tx1"/>
                </a:solidFill>
                <a:latin typeface="NikoshBAN" pitchFamily="2" charset="0"/>
                <a:cs typeface="NikoshBAN" pitchFamily="2" charset="0"/>
              </a:rPr>
              <a:t>মহানবি (সাঃ) একদিন দু’টি কবরের নিকট দিয়ে যাচ্ছিলেন। তখন তিনি বললেন, এ কবর দু’টিতে যাদের দাফন করা হয়েছে, তাদের উপর শাস্তি হচ্ছে। তাদের একজনের গুনাহ তো এই যে, সে পেশাবের অপবিত্রতা হতে পবিত্র থাকার চেষ্টা করতো না। আর অপরজন চোগলখোরি (দূর্নাম) করে বেড়াতো। তারপর মহানবি (সাঃ) খেজুরের একটি কাঁচা ডাল ভেঙ্গে দু’টুকরো করে দু’কবরে গেড়ে দিলেন। সাহাবিগণ নিবেদন করলেন, হে আল্লাহর রাসূল! </a:t>
            </a:r>
            <a:r>
              <a:rPr lang="bn-BD" sz="2800" b="1">
                <a:ln w="57150"/>
                <a:solidFill>
                  <a:schemeClr val="tx1"/>
                </a:solidFill>
                <a:latin typeface="NikoshBAN" pitchFamily="2" charset="0"/>
                <a:cs typeface="NikoshBAN" pitchFamily="2" charset="0"/>
              </a:rPr>
              <a:t>কী </a:t>
            </a:r>
            <a:r>
              <a:rPr lang="bn-BD" sz="2800" b="1" smtClean="0">
                <a:ln w="57150"/>
                <a:solidFill>
                  <a:schemeClr val="tx1"/>
                </a:solidFill>
                <a:latin typeface="NikoshBAN" pitchFamily="2" charset="0"/>
                <a:cs typeface="NikoshBAN" pitchFamily="2" charset="0"/>
              </a:rPr>
              <a:t>উদ্দেশ্যে </a:t>
            </a:r>
            <a:r>
              <a:rPr lang="bn-BD" sz="2800" b="1" dirty="0">
                <a:ln w="57150"/>
                <a:solidFill>
                  <a:schemeClr val="tx1"/>
                </a:solidFill>
                <a:latin typeface="NikoshBAN" pitchFamily="2" charset="0"/>
                <a:cs typeface="NikoshBAN" pitchFamily="2" charset="0"/>
              </a:rPr>
              <a:t>আপনি এ কাজ করলেন? তিনি উত্তরে বললেন, আশা করা যায় ডালের এ টুকরো শুকিয়ে না যাওয়া পর্যন্ত উভয়ের কবর আযাব (শাস্তি) কম করে দেওয়া হবে। (বুখারি ও মুসলিম) </a:t>
            </a:r>
          </a:p>
        </p:txBody>
      </p:sp>
      <p:sp>
        <p:nvSpPr>
          <p:cNvPr id="2" name="Date Placeholder 1"/>
          <p:cNvSpPr>
            <a:spLocks noGrp="1"/>
          </p:cNvSpPr>
          <p:nvPr>
            <p:ph type="dt" sz="half" idx="10"/>
          </p:nvPr>
        </p:nvSpPr>
        <p:spPr/>
        <p:txBody>
          <a:bodyPr/>
          <a:lstStyle/>
          <a:p>
            <a:fld id="{B4A5F8CE-BF3F-475A-A87C-E28FB0417BC7}" type="datetime12">
              <a:rPr lang="en-US" smtClean="0"/>
              <a:t>2:55 AM</a:t>
            </a:fld>
            <a:endParaRPr lang="en-US" dirty="0"/>
          </a:p>
        </p:txBody>
      </p:sp>
      <p:cxnSp>
        <p:nvCxnSpPr>
          <p:cNvPr id="8" name="Straight Connector 7"/>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7241" y="195352"/>
            <a:ext cx="7081114"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smtClean="0">
                <a:solidFill>
                  <a:schemeClr val="tx1"/>
                </a:solidFill>
                <a:latin typeface="NikoshBAN" pitchFamily="2" charset="0"/>
                <a:cs typeface="NikoshBAN" pitchFamily="2" charset="0"/>
              </a:rPr>
              <a:t>অপবিত্র </a:t>
            </a:r>
            <a:r>
              <a:rPr lang="bn-BD" sz="5000" b="1" dirty="0">
                <a:solidFill>
                  <a:schemeClr val="tx1"/>
                </a:solidFill>
                <a:latin typeface="NikoshBAN" pitchFamily="2" charset="0"/>
                <a:cs typeface="NikoshBAN" pitchFamily="2" charset="0"/>
              </a:rPr>
              <a:t>থাকার পরিণাম</a:t>
            </a:r>
            <a:endParaRPr lang="en-US" sz="5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913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7" y="1065023"/>
            <a:ext cx="9577966" cy="6021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Md. Yunus Azad\Desktop\12122009_jahanara_imam_grave_photo_ranadipambasu.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95" r="14571"/>
          <a:stretch/>
        </p:blipFill>
        <p:spPr bwMode="auto">
          <a:xfrm>
            <a:off x="4495800" y="1065024"/>
            <a:ext cx="5322383" cy="6021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555C79D6-C4C2-42E1-909F-FEBA5B2AF8BD}" type="datetime12">
              <a:rPr lang="en-US" smtClean="0"/>
              <a:t>2:55 AM</a:t>
            </a:fld>
            <a:endParaRPr lang="en-US" dirty="0"/>
          </a:p>
        </p:txBody>
      </p:sp>
      <p:cxnSp>
        <p:nvCxnSpPr>
          <p:cNvPr id="7" name="Straight Connector 6"/>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47241" y="195352"/>
            <a:ext cx="7081114"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000" b="1" dirty="0" smtClean="0">
                <a:solidFill>
                  <a:schemeClr val="tx1"/>
                </a:solidFill>
                <a:latin typeface="NikoshBAN" pitchFamily="2" charset="0"/>
                <a:cs typeface="NikoshBAN" pitchFamily="2" charset="0"/>
              </a:rPr>
              <a:t>অপবিত্র </a:t>
            </a:r>
            <a:r>
              <a:rPr lang="bn-BD" sz="5000" b="1" dirty="0">
                <a:solidFill>
                  <a:schemeClr val="tx1"/>
                </a:solidFill>
                <a:latin typeface="NikoshBAN" pitchFamily="2" charset="0"/>
                <a:cs typeface="NikoshBAN" pitchFamily="2" charset="0"/>
              </a:rPr>
              <a:t>থাকার পরিণাম</a:t>
            </a:r>
            <a:endParaRPr lang="en-US" sz="5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834543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597871" y="269508"/>
            <a:ext cx="4563058" cy="1078029"/>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3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a:t>
            </a:r>
            <a:r>
              <a:rPr lang="bn-BD" sz="6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3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764439" y="2348564"/>
            <a:ext cx="8693846" cy="2819401"/>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প্রকৃত অপবিত্রতা ও অপ্রকৃত অপবিত্রতার একটি তালিকা</a:t>
            </a:r>
            <a:r>
              <a:rPr lang="en-US" sz="6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6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ছক আকারে লেখ।</a:t>
            </a:r>
            <a:endParaRPr lang="en-US" sz="6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240217" y="1347537"/>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4F37D1-613B-4101-9EDA-F28CE3C20E7B}" type="datetime12">
              <a:rPr lang="en-US" smtClean="0"/>
              <a:t>2:55 AM</a:t>
            </a:fld>
            <a:endParaRPr lang="en-US" dirty="0"/>
          </a:p>
        </p:txBody>
      </p:sp>
    </p:spTree>
    <p:extLst>
      <p:ext uri="{BB962C8B-B14F-4D97-AF65-F5344CB8AC3E}">
        <p14:creationId xmlns:p14="http://schemas.microsoft.com/office/powerpoint/2010/main" val="1083394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36620" y="269508"/>
            <a:ext cx="3185160" cy="105664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1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91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523993" y="2040556"/>
            <a:ext cx="9010414" cy="3670437"/>
          </a:xfrm>
          <a:prstGeom prst="rect">
            <a:avLst/>
          </a:prstGeom>
          <a:noFill/>
          <a:ln w="57150" cmpd="tri">
            <a:solidFill>
              <a:schemeClr val="tx1"/>
            </a:solidFill>
          </a:ln>
        </p:spPr>
        <p:txBody>
          <a:bodyPr wrap="square" lIns="99261" tIns="49630" rIns="99261" bIns="4963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58344" indent="-558344">
              <a:buClr>
                <a:srgbClr val="0070C0"/>
              </a:buClr>
              <a:buFont typeface="+mj-lt"/>
              <a:buAutoNum type="arabicPeriod"/>
            </a:pPr>
            <a:r>
              <a:rPr lang="bn-BD" sz="4700" b="1" dirty="0">
                <a:ln w="11430"/>
                <a:effectLst>
                  <a:outerShdw blurRad="50800" dist="39000" dir="5460000" algn="tl">
                    <a:srgbClr val="000000">
                      <a:alpha val="38000"/>
                    </a:srgbClr>
                  </a:outerShdw>
                </a:effectLst>
                <a:latin typeface="NikoshBAN" pitchFamily="2" charset="0"/>
                <a:cs typeface="NikoshBAN" pitchFamily="2" charset="0"/>
              </a:rPr>
              <a:t>নাজাসাত শব্দের অর্থ কী?</a:t>
            </a:r>
          </a:p>
          <a:p>
            <a:pPr marL="558344" indent="-558344">
              <a:buClr>
                <a:srgbClr val="0070C0"/>
              </a:buClr>
              <a:buFont typeface="+mj-lt"/>
              <a:buAutoNum type="arabicPeriod"/>
            </a:pPr>
            <a:r>
              <a:rPr lang="bn-BD" sz="4700" b="1" dirty="0">
                <a:ln w="11430"/>
                <a:effectLst>
                  <a:outerShdw blurRad="50800" dist="39000" dir="5460000" algn="tl">
                    <a:srgbClr val="000000">
                      <a:alpha val="38000"/>
                    </a:srgbClr>
                  </a:outerShdw>
                </a:effectLst>
                <a:latin typeface="NikoshBAN" pitchFamily="2" charset="0"/>
                <a:cs typeface="NikoshBAN" pitchFamily="2" charset="0"/>
              </a:rPr>
              <a:t>নাজাসাত এর বিপরীত কী?</a:t>
            </a:r>
          </a:p>
          <a:p>
            <a:pPr marL="558344" indent="-558344">
              <a:buClr>
                <a:srgbClr val="0070C0"/>
              </a:buClr>
              <a:buFont typeface="+mj-lt"/>
              <a:buAutoNum type="arabicPeriod"/>
            </a:pPr>
            <a:r>
              <a:rPr lang="bn-BD" sz="4700" b="1" dirty="0">
                <a:ln w="11430"/>
                <a:effectLst>
                  <a:outerShdw blurRad="50800" dist="39000" dir="5460000" algn="tl">
                    <a:srgbClr val="000000">
                      <a:alpha val="38000"/>
                    </a:srgbClr>
                  </a:outerShdw>
                </a:effectLst>
                <a:latin typeface="NikoshBAN" pitchFamily="2" charset="0"/>
                <a:cs typeface="NikoshBAN" pitchFamily="2" charset="0"/>
              </a:rPr>
              <a:t>নাজাসাত কত প্রকার ও কী কী?</a:t>
            </a:r>
          </a:p>
          <a:p>
            <a:pPr marL="558344" indent="-558344">
              <a:buClr>
                <a:srgbClr val="0070C0"/>
              </a:buClr>
              <a:buFont typeface="+mj-lt"/>
              <a:buAutoNum type="arabicPeriod"/>
            </a:pPr>
            <a:r>
              <a:rPr lang="bn-BD" sz="4700" b="1" dirty="0">
                <a:ln w="11430"/>
                <a:effectLst>
                  <a:outerShdw blurRad="50800" dist="39000" dir="5460000" algn="tl">
                    <a:srgbClr val="000000">
                      <a:alpha val="38000"/>
                    </a:srgbClr>
                  </a:outerShdw>
                </a:effectLst>
                <a:latin typeface="NikoshBAN" pitchFamily="2" charset="0"/>
                <a:cs typeface="NikoshBAN" pitchFamily="2" charset="0"/>
              </a:rPr>
              <a:t>ওজু ভঙ্গ হওয়া কোন প্রকারের নাজাসাত?</a:t>
            </a:r>
          </a:p>
          <a:p>
            <a:pPr marL="558344" indent="-558344">
              <a:buClr>
                <a:srgbClr val="0070C0"/>
              </a:buClr>
              <a:buFont typeface="+mj-lt"/>
              <a:buAutoNum type="arabicPeriod"/>
            </a:pPr>
            <a:r>
              <a:rPr lang="bn-BD" sz="4400" b="1" dirty="0">
                <a:ln w="11430"/>
                <a:effectLst>
                  <a:outerShdw blurRad="50800" dist="39000" dir="5460000" algn="tl">
                    <a:srgbClr val="000000">
                      <a:alpha val="38000"/>
                    </a:srgbClr>
                  </a:outerShdw>
                </a:effectLst>
                <a:latin typeface="NikoshBAN" pitchFamily="2" charset="0"/>
                <a:cs typeface="NikoshBAN" pitchFamily="2" charset="0"/>
              </a:rPr>
              <a:t>কোনটির কারণে কবরে শাস্তি ভোগ করতে হবে?</a:t>
            </a:r>
          </a:p>
        </p:txBody>
      </p:sp>
      <p:cxnSp>
        <p:nvCxnSpPr>
          <p:cNvPr id="4" name="Straight Connector 3"/>
          <p:cNvCxnSpPr/>
          <p:nvPr/>
        </p:nvCxnSpPr>
        <p:spPr>
          <a:xfrm>
            <a:off x="240217" y="150154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3CE8295-3ABF-45CF-8FEF-C00A011C7050}" type="datetime12">
              <a:rPr lang="en-US" smtClean="0"/>
              <a:t>2:55 AM</a:t>
            </a:fld>
            <a:endParaRPr lang="en-US" dirty="0"/>
          </a:p>
        </p:txBody>
      </p:sp>
    </p:spTree>
    <p:extLst>
      <p:ext uri="{BB962C8B-B14F-4D97-AF65-F5344CB8AC3E}">
        <p14:creationId xmlns:p14="http://schemas.microsoft.com/office/powerpoint/2010/main" val="428866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6060" y="269507"/>
            <a:ext cx="4526280" cy="979457"/>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99261" tIns="49630" rIns="99261" bIns="4963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8300" b="1" spc="54"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8300" b="1" spc="54"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ounded Rectangle 2"/>
          <p:cNvSpPr/>
          <p:nvPr/>
        </p:nvSpPr>
        <p:spPr>
          <a:xfrm>
            <a:off x="683972" y="1963554"/>
            <a:ext cx="8693846" cy="3810001"/>
          </a:xfrm>
          <a:prstGeom prst="roundRect">
            <a:avLst/>
          </a:prstGeom>
          <a:solidFill>
            <a:schemeClr val="bg1">
              <a:lumMod val="95000"/>
            </a:schemeClr>
          </a:solid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99261" tIns="49630" rIns="99261" bIns="49630" rtlCol="0" anchor="ctr"/>
          <a:lstStyle/>
          <a:p>
            <a:pPr algn="ctr"/>
            <a:r>
              <a:rPr lang="bn-BD" sz="5300" dirty="0" smtClean="0">
                <a:solidFill>
                  <a:schemeClr val="tx1">
                    <a:lumMod val="95000"/>
                    <a:lumOff val="5000"/>
                  </a:schemeClr>
                </a:solidFill>
                <a:latin typeface="NikoshBAN" panose="02000000000000000000" pitchFamily="2" charset="0"/>
                <a:cs typeface="NikoshBAN" panose="02000000000000000000" pitchFamily="2" charset="0"/>
              </a:rPr>
              <a:t>ইহকালীন </a:t>
            </a:r>
            <a:r>
              <a:rPr lang="bn-BD" sz="5300" dirty="0">
                <a:solidFill>
                  <a:schemeClr val="tx1">
                    <a:lumMod val="95000"/>
                    <a:lumOff val="5000"/>
                  </a:schemeClr>
                </a:solidFill>
                <a:latin typeface="NikoshBAN" panose="02000000000000000000" pitchFamily="2" charset="0"/>
                <a:cs typeface="NikoshBAN" panose="02000000000000000000" pitchFamily="2" charset="0"/>
              </a:rPr>
              <a:t>জীবন সুন্দর ও পবিত্র হওয়া এবং কবরের জীবনে শাস্তি থেকে মুক্তি পাওয়ার </a:t>
            </a:r>
            <a:r>
              <a:rPr lang="bn-BD" sz="5300" dirty="0" smtClean="0">
                <a:solidFill>
                  <a:schemeClr val="tx1">
                    <a:lumMod val="95000"/>
                    <a:lumOff val="5000"/>
                  </a:schemeClr>
                </a:solidFill>
                <a:latin typeface="NikoshBAN" panose="02000000000000000000" pitchFamily="2" charset="0"/>
                <a:cs typeface="NikoshBAN" panose="02000000000000000000" pitchFamily="2" charset="0"/>
              </a:rPr>
              <a:t>লক্ষে </a:t>
            </a:r>
            <a:r>
              <a:rPr lang="bn-BD" sz="5300" dirty="0">
                <a:solidFill>
                  <a:schemeClr val="tx1">
                    <a:lumMod val="95000"/>
                    <a:lumOff val="5000"/>
                  </a:schemeClr>
                </a:solidFill>
                <a:latin typeface="NikoshBAN" panose="02000000000000000000" pitchFamily="2" charset="0"/>
                <a:cs typeface="NikoshBAN" panose="02000000000000000000" pitchFamily="2" charset="0"/>
              </a:rPr>
              <a:t>নাজাসাত থেকে পবিত্র থাকার গুরুত্ব ব্যাখ্যা কর।</a:t>
            </a:r>
            <a:endParaRPr lang="en-US" sz="5300" dirty="0">
              <a:solidFill>
                <a:schemeClr val="tx1">
                  <a:lumMod val="95000"/>
                  <a:lumOff val="5000"/>
                </a:schemeClr>
              </a:solidFill>
              <a:latin typeface="NikoshBAN" panose="02000000000000000000" pitchFamily="2" charset="0"/>
              <a:cs typeface="NikoshBAN" panose="02000000000000000000" pitchFamily="2" charset="0"/>
            </a:endParaRPr>
          </a:p>
        </p:txBody>
      </p:sp>
      <p:cxnSp>
        <p:nvCxnSpPr>
          <p:cNvPr id="4" name="Straight Connector 3"/>
          <p:cNvCxnSpPr/>
          <p:nvPr/>
        </p:nvCxnSpPr>
        <p:spPr>
          <a:xfrm>
            <a:off x="240217" y="1347537"/>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B827CF1F-6BB3-4D1F-AB6B-9AC70AC94FDA}" type="datetime12">
              <a:rPr lang="en-US" smtClean="0"/>
              <a:t>2:55 AM</a:t>
            </a:fld>
            <a:endParaRPr lang="en-US" dirty="0"/>
          </a:p>
        </p:txBody>
      </p:sp>
    </p:spTree>
    <p:extLst>
      <p:ext uri="{BB962C8B-B14F-4D97-AF65-F5344CB8AC3E}">
        <p14:creationId xmlns:p14="http://schemas.microsoft.com/office/powerpoint/2010/main" val="2881961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28218"/>
            <a:ext cx="8693653" cy="625358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04480" y="4096480"/>
            <a:ext cx="9725320" cy="2408554"/>
          </a:xfrm>
          <a:prstGeom prst="rect">
            <a:avLst/>
          </a:prstGeom>
          <a:noFill/>
        </p:spPr>
        <p:txBody>
          <a:bodyPr wrap="square" lIns="99261" tIns="49630" rIns="99261" bIns="496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5000" b="1" spc="49" dirty="0">
                <a:ln w="11430">
                  <a:solidFill>
                    <a:srgbClr val="002060"/>
                  </a:solidFill>
                </a:ln>
                <a:solidFill>
                  <a:srgbClr val="002060"/>
                </a:solidFill>
                <a:effectLst>
                  <a:glow rad="228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sp>
        <p:nvSpPr>
          <p:cNvPr id="4" name="Date Placeholder 3"/>
          <p:cNvSpPr>
            <a:spLocks noGrp="1"/>
          </p:cNvSpPr>
          <p:nvPr>
            <p:ph type="dt" sz="half" idx="10"/>
          </p:nvPr>
        </p:nvSpPr>
        <p:spPr/>
        <p:txBody>
          <a:bodyPr/>
          <a:lstStyle/>
          <a:p>
            <a:fld id="{159DF99E-B68B-4EA8-AC6C-1193004365B7}" type="datetime12">
              <a:rPr lang="en-US" smtClean="0"/>
              <a:t>2:55 AM</a:t>
            </a:fld>
            <a:endParaRPr lang="en-US" dirty="0"/>
          </a:p>
        </p:txBody>
      </p:sp>
    </p:spTree>
    <p:extLst>
      <p:ext uri="{BB962C8B-B14F-4D97-AF65-F5344CB8AC3E}">
        <p14:creationId xmlns:p14="http://schemas.microsoft.com/office/powerpoint/2010/main" val="3194766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3608" y="228600"/>
            <a:ext cx="3610156" cy="1425702"/>
          </a:xfrm>
          <a:prstGeom prst="rect">
            <a:avLst/>
          </a:prstGeom>
          <a:noFill/>
        </p:spPr>
        <p:txBody>
          <a:bodyPr wrap="none" lIns="101234" tIns="50617" rIns="101234" bIns="50617"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20040" y="3240151"/>
            <a:ext cx="9357360" cy="1179449"/>
          </a:xfrm>
          <a:prstGeom prst="rect">
            <a:avLst/>
          </a:prstGeom>
          <a:solidFill>
            <a:srgbClr val="FFFF66"/>
          </a:solidFill>
        </p:spPr>
        <p:txBody>
          <a:bodyPr wrap="square" lIns="101234" tIns="50617" rIns="101234" bIns="50617" rtlCol="0">
            <a:spAutoFit/>
          </a:bodyPr>
          <a:lstStyle/>
          <a:p>
            <a:pPr algn="ctr"/>
            <a:r>
              <a:rPr lang="bn-IN" sz="3500" dirty="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3500" dirty="0">
              <a:solidFill>
                <a:srgbClr val="005426"/>
              </a:solidFill>
              <a:latin typeface="NikoshBAN" pitchFamily="2" charset="0"/>
              <a:cs typeface="NikoshBAN" pitchFamily="2" charset="0"/>
            </a:endParaRPr>
          </a:p>
        </p:txBody>
      </p:sp>
      <p:sp>
        <p:nvSpPr>
          <p:cNvPr id="4" name="TextBox 3"/>
          <p:cNvSpPr txBox="1"/>
          <p:nvPr/>
        </p:nvSpPr>
        <p:spPr>
          <a:xfrm>
            <a:off x="362500" y="4572000"/>
            <a:ext cx="9314900" cy="2410555"/>
          </a:xfrm>
          <a:prstGeom prst="rect">
            <a:avLst/>
          </a:prstGeom>
          <a:solidFill>
            <a:srgbClr val="66CCFF"/>
          </a:solidFill>
        </p:spPr>
        <p:txBody>
          <a:bodyPr wrap="square" lIns="101234" tIns="50617" rIns="101234" bIns="50617" rtlCol="0">
            <a:spAutoFit/>
          </a:bodyPr>
          <a:lstStyle/>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গোলাম জাওহার</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BD" sz="3500" dirty="0">
                <a:latin typeface="NikoshBAN" pitchFamily="2" charset="0"/>
                <a:cs typeface="NikoshBAN" pitchFamily="2" charset="0"/>
              </a:rPr>
              <a:t>সহকারী অধ্যাপক, 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ফরিদপুর।</a:t>
            </a:r>
            <a:endParaRPr lang="bn-IN" sz="3500" dirty="0">
              <a:latin typeface="NikoshBAN" pitchFamily="2" charset="0"/>
              <a:cs typeface="NikoshBAN" pitchFamily="2" charset="0"/>
            </a:endParaRPr>
          </a:p>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সাখাওয়াৎ হোসেন</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IN" sz="3500" dirty="0">
                <a:latin typeface="NikoshBAN" pitchFamily="2" charset="0"/>
                <a:cs typeface="NikoshBAN" pitchFamily="2" charset="0"/>
              </a:rPr>
              <a:t>সহকা</a:t>
            </a:r>
            <a:r>
              <a:rPr lang="bn-BD" sz="3500" dirty="0">
                <a:latin typeface="NikoshBAN" pitchFamily="2" charset="0"/>
                <a:cs typeface="NikoshBAN" pitchFamily="2" charset="0"/>
              </a:rPr>
              <a:t>রী</a:t>
            </a:r>
            <a:r>
              <a:rPr lang="bn-IN" sz="3500" dirty="0">
                <a:latin typeface="NikoshBAN" pitchFamily="2" charset="0"/>
                <a:cs typeface="NikoshBAN" pitchFamily="2" charset="0"/>
              </a:rPr>
              <a:t> অধ্যাপক, </a:t>
            </a:r>
            <a:r>
              <a:rPr lang="bn-BD" sz="3500" dirty="0">
                <a:latin typeface="NikoshBAN" pitchFamily="2" charset="0"/>
                <a:cs typeface="NikoshBAN" pitchFamily="2" charset="0"/>
              </a:rPr>
              <a:t>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সিলেট।</a:t>
            </a:r>
            <a:endParaRPr lang="bn-IN" sz="3500" dirty="0">
              <a:latin typeface="NikoshBAN" pitchFamily="2" charset="0"/>
              <a:cs typeface="NikoshBAN" pitchFamily="2" charset="0"/>
            </a:endParaRPr>
          </a:p>
        </p:txBody>
      </p:sp>
      <p:sp>
        <p:nvSpPr>
          <p:cNvPr id="5" name="TextBox 4"/>
          <p:cNvSpPr txBox="1"/>
          <p:nvPr/>
        </p:nvSpPr>
        <p:spPr>
          <a:xfrm>
            <a:off x="320043" y="1790871"/>
            <a:ext cx="9433557" cy="1333329"/>
          </a:xfrm>
          <a:prstGeom prst="rect">
            <a:avLst/>
          </a:prstGeom>
          <a:solidFill>
            <a:srgbClr val="CCFF99"/>
          </a:solidFill>
        </p:spPr>
        <p:txBody>
          <a:bodyPr wrap="square" lIns="101234" tIns="50617" rIns="101234" bIns="50617" rtlCol="0">
            <a:spAutoFit/>
          </a:bodyPr>
          <a:lstStyle/>
          <a:p>
            <a:pPr algn="ctr"/>
            <a:r>
              <a:rPr lang="bn-IN" sz="4000" dirty="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4000" dirty="0">
              <a:solidFill>
                <a:srgbClr val="003399"/>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04FB0713-2C68-4878-A0B3-78D83C5A4686}" type="datetime12">
              <a:rPr lang="en-US" smtClean="0"/>
              <a:t>2:55 AM</a:t>
            </a:fld>
            <a:endParaRPr lang="en-US" dirty="0"/>
          </a:p>
        </p:txBody>
      </p:sp>
    </p:spTree>
    <p:extLst>
      <p:ext uri="{BB962C8B-B14F-4D97-AF65-F5344CB8AC3E}">
        <p14:creationId xmlns:p14="http://schemas.microsoft.com/office/powerpoint/2010/main" val="419973577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5"/>
          <a:stretch/>
        </p:blipFill>
        <p:spPr bwMode="auto">
          <a:xfrm>
            <a:off x="5023317" y="1066801"/>
            <a:ext cx="4753448" cy="6095999"/>
          </a:xfrm>
          <a:prstGeom prst="rect">
            <a:avLst/>
          </a:prstGeom>
          <a:ln/>
          <a:extLst/>
        </p:spPr>
        <p:style>
          <a:lnRef idx="3">
            <a:schemeClr val="lt1"/>
          </a:lnRef>
          <a:fillRef idx="1">
            <a:schemeClr val="accent3"/>
          </a:fillRef>
          <a:effectRef idx="1">
            <a:schemeClr val="accent3"/>
          </a:effectRef>
          <a:fontRef idx="minor">
            <a:schemeClr val="lt1"/>
          </a:fontRef>
        </p:style>
      </p:pic>
      <p:sp>
        <p:nvSpPr>
          <p:cNvPr id="3" name="TextBox 2"/>
          <p:cNvSpPr txBox="1"/>
          <p:nvPr/>
        </p:nvSpPr>
        <p:spPr>
          <a:xfrm>
            <a:off x="281635" y="1183525"/>
            <a:ext cx="4684150" cy="5994151"/>
          </a:xfrm>
          <a:prstGeom prst="rect">
            <a:avLst/>
          </a:prstGeom>
          <a:solidFill>
            <a:schemeClr val="bg2">
              <a:lumMod val="90000"/>
            </a:schemeClr>
          </a:solidFill>
        </p:spPr>
        <p:style>
          <a:lnRef idx="0">
            <a:scrgbClr r="0" g="0" b="0"/>
          </a:lnRef>
          <a:fillRef idx="1003">
            <a:schemeClr val="lt1"/>
          </a:fillRef>
          <a:effectRef idx="0">
            <a:scrgbClr r="0" g="0" b="0"/>
          </a:effectRef>
          <a:fontRef idx="major"/>
        </p:style>
        <p:txBody>
          <a:bodyPr wrap="square" lIns="99261" tIns="49630" rIns="99261" bIns="49630" rtlCol="0">
            <a:spAutoFit/>
          </a:bodyPr>
          <a:lstStyle/>
          <a:p>
            <a:pPr algn="ctr"/>
            <a:endParaRPr lang="en-US" sz="4400" dirty="0">
              <a:solidFill>
                <a:srgbClr val="002060"/>
              </a:solidFill>
              <a:latin typeface="NikoshBAN" pitchFamily="2" charset="0"/>
              <a:cs typeface="NikoshBAN" pitchFamily="2" charset="0"/>
            </a:endParaRPr>
          </a:p>
          <a:p>
            <a:pPr algn="ctr"/>
            <a:endParaRPr lang="en-US" sz="4400" dirty="0">
              <a:solidFill>
                <a:srgbClr val="002060"/>
              </a:solidFill>
              <a:latin typeface="NikoshBAN" pitchFamily="2" charset="0"/>
              <a:cs typeface="NikoshBAN" pitchFamily="2" charset="0"/>
            </a:endParaRPr>
          </a:p>
          <a:p>
            <a:pPr algn="ctr"/>
            <a:endParaRPr lang="en-US" sz="8300" dirty="0">
              <a:solidFill>
                <a:srgbClr val="002060"/>
              </a:solidFill>
              <a:latin typeface="NikoshBAN" pitchFamily="2" charset="0"/>
              <a:cs typeface="NikoshBAN" pitchFamily="2" charset="0"/>
            </a:endParaRPr>
          </a:p>
          <a:p>
            <a:pPr algn="ctr"/>
            <a:endParaRPr lang="en-US" sz="2700" dirty="0">
              <a:solidFill>
                <a:srgbClr val="002060"/>
              </a:solidFill>
              <a:latin typeface="NikoshBAN" pitchFamily="2" charset="0"/>
              <a:cs typeface="NikoshBAN" pitchFamily="2" charset="0"/>
            </a:endParaRPr>
          </a:p>
          <a:p>
            <a:pPr algn="ctr"/>
            <a:r>
              <a:rPr lang="bn-BD" sz="4400" dirty="0">
                <a:solidFill>
                  <a:srgbClr val="002060"/>
                </a:solidFill>
                <a:latin typeface="NikoshBAN" pitchFamily="2" charset="0"/>
                <a:cs typeface="NikoshBAN" pitchFamily="2" charset="0"/>
              </a:rPr>
              <a:t>মোঃ ইউনুছ আজাদ</a:t>
            </a:r>
            <a:endParaRPr lang="bn-BD" sz="2600" dirty="0">
              <a:solidFill>
                <a:schemeClr val="accent6">
                  <a:lumMod val="75000"/>
                </a:schemeClr>
              </a:solidFill>
              <a:latin typeface="NikoshBAN" pitchFamily="2" charset="0"/>
              <a:cs typeface="NikoshBAN" pitchFamily="2" charset="0"/>
            </a:endParaRPr>
          </a:p>
          <a:p>
            <a:pPr algn="ctr"/>
            <a:r>
              <a:rPr lang="bn-BD" sz="3000" dirty="0">
                <a:solidFill>
                  <a:schemeClr val="accent6">
                    <a:lumMod val="75000"/>
                  </a:schemeClr>
                </a:solidFill>
                <a:latin typeface="NikoshBAN" pitchFamily="2" charset="0"/>
                <a:cs typeface="NikoshBAN" pitchFamily="2" charset="0"/>
              </a:rPr>
              <a:t>সহকারী শিক্ষক,</a:t>
            </a:r>
          </a:p>
          <a:p>
            <a:pPr algn="ctr"/>
            <a:r>
              <a:rPr lang="bn-BD" sz="3000" dirty="0">
                <a:solidFill>
                  <a:schemeClr val="tx2">
                    <a:lumMod val="75000"/>
                  </a:schemeClr>
                </a:solidFill>
                <a:latin typeface="NikoshBAN" pitchFamily="2" charset="0"/>
                <a:cs typeface="NikoshBAN" pitchFamily="2" charset="0"/>
              </a:rPr>
              <a:t>নোয়াপাড়া মুসলিম উচ্চ বিদ্যালয়,</a:t>
            </a:r>
          </a:p>
          <a:p>
            <a:pPr algn="ctr"/>
            <a:r>
              <a:rPr lang="bn-BD" sz="3000" dirty="0">
                <a:solidFill>
                  <a:schemeClr val="tx2">
                    <a:lumMod val="75000"/>
                  </a:schemeClr>
                </a:solidFill>
                <a:latin typeface="NikoshBAN" pitchFamily="2" charset="0"/>
                <a:cs typeface="NikoshBAN" pitchFamily="2" charset="0"/>
              </a:rPr>
              <a:t>রাউজান, চট্টগ্রাম।</a:t>
            </a:r>
          </a:p>
          <a:p>
            <a:pPr algn="ctr"/>
            <a:r>
              <a:rPr lang="bn-BD" sz="3000" dirty="0">
                <a:solidFill>
                  <a:schemeClr val="accent6">
                    <a:lumMod val="50000"/>
                  </a:schemeClr>
                </a:solidFill>
                <a:latin typeface="NikoshBAN" pitchFamily="2" charset="0"/>
                <a:cs typeface="NikoshBAN" pitchFamily="2" charset="0"/>
              </a:rPr>
              <a:t>মোবাইল নম্বর – ০১৮১৬-৮৭০৬৬৬</a:t>
            </a:r>
          </a:p>
          <a:p>
            <a:pPr algn="ctr"/>
            <a:r>
              <a:rPr lang="en-US" sz="2100" dirty="0">
                <a:solidFill>
                  <a:schemeClr val="bg2">
                    <a:lumMod val="25000"/>
                  </a:schemeClr>
                </a:solidFill>
                <a:latin typeface="NikoshBAN" pitchFamily="2" charset="0"/>
                <a:cs typeface="NikoshBAN" pitchFamily="2" charset="0"/>
              </a:rPr>
              <a:t>E-mail: yunusazad</a:t>
            </a:r>
            <a:r>
              <a:rPr lang="en-US" sz="2100" dirty="0">
                <a:solidFill>
                  <a:schemeClr val="bg2">
                    <a:lumMod val="25000"/>
                  </a:schemeClr>
                </a:solidFill>
                <a:latin typeface="Times New Roman" pitchFamily="18" charset="0"/>
                <a:cs typeface="Times New Roman" pitchFamily="18" charset="0"/>
              </a:rPr>
              <a:t>86</a:t>
            </a:r>
            <a:r>
              <a:rPr lang="en-US" sz="2100" dirty="0">
                <a:solidFill>
                  <a:schemeClr val="bg2">
                    <a:lumMod val="25000"/>
                  </a:schemeClr>
                </a:solidFill>
                <a:latin typeface="NikoshBAN" pitchFamily="2" charset="0"/>
                <a:cs typeface="NikoshBAN" pitchFamily="2" charset="0"/>
              </a:rPr>
              <a:t>@gmail.com</a:t>
            </a:r>
            <a:endParaRPr lang="bn-BD" sz="2100" dirty="0">
              <a:solidFill>
                <a:schemeClr val="bg2">
                  <a:lumMod val="25000"/>
                </a:schemeClr>
              </a:solidFill>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766" y="1367875"/>
            <a:ext cx="2557423" cy="2751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953000" y="2663330"/>
            <a:ext cx="4718798" cy="1454446"/>
          </a:xfrm>
          <a:prstGeom prst="rect">
            <a:avLst/>
          </a:prstGeom>
          <a:noFill/>
        </p:spPr>
        <p:txBody>
          <a:bodyPr wrap="square" lIns="99261" tIns="49630" rIns="99261" bIns="4963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পাঠ</a:t>
            </a:r>
            <a:r>
              <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2</a:t>
            </a:r>
            <a:endPar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দ্বিতীয় অধ্যায় (ইবাদত)</a:t>
            </a:r>
          </a:p>
          <a:p>
            <a:pPr algn="ct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7" name="Straight Connector 6"/>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88962" y="184262"/>
            <a:ext cx="2911159"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a:solidFill>
                  <a:schemeClr val="tx1"/>
                </a:solidFill>
                <a:latin typeface="NikoshBAN" pitchFamily="2" charset="0"/>
                <a:cs typeface="NikoshBAN" pitchFamily="2" charset="0"/>
              </a:rPr>
              <a:t>পরিচিতি</a:t>
            </a:r>
            <a:endParaRPr lang="en-US" sz="5900" b="1" dirty="0">
              <a:solidFill>
                <a:schemeClr val="tx1"/>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024DC2BE-F334-433E-86C5-D26DC848855C}" type="datetime12">
              <a:rPr lang="en-US" smtClean="0"/>
              <a:t>2:55 AM</a:t>
            </a:fld>
            <a:endParaRPr lang="en-US" dirty="0"/>
          </a:p>
        </p:txBody>
      </p:sp>
      <p:sp>
        <p:nvSpPr>
          <p:cNvPr id="9" name="Rectangle 8"/>
          <p:cNvSpPr/>
          <p:nvPr/>
        </p:nvSpPr>
        <p:spPr>
          <a:xfrm>
            <a:off x="5791200" y="5383389"/>
            <a:ext cx="3429000" cy="636411"/>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400"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সময়ঃ ৫০ মিনিট</a:t>
            </a: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3730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23105"/>
            <a:ext cx="9056183" cy="6434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C08C34D0-3171-477A-B989-483511C3D0C3}" type="datetime12">
              <a:rPr lang="en-US" smtClean="0"/>
              <a:t>2:55 AM</a:t>
            </a:fld>
            <a:endParaRPr lang="en-US" dirty="0"/>
          </a:p>
        </p:txBody>
      </p:sp>
    </p:spTree>
    <p:extLst>
      <p:ext uri="{BB962C8B-B14F-4D97-AF65-F5344CB8AC3E}">
        <p14:creationId xmlns:p14="http://schemas.microsoft.com/office/powerpoint/2010/main" val="28411529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1000"/>
            <a:ext cx="8976270" cy="647700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Screen Clipping"/>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419600" y="640841"/>
            <a:ext cx="4648200" cy="1264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51153735-3202-4F3C-A6C1-18C5B265672C}" type="datetime12">
              <a:rPr lang="en-US" smtClean="0"/>
              <a:t>2:55 AM</a:t>
            </a:fld>
            <a:endParaRPr lang="en-US" dirty="0"/>
          </a:p>
        </p:txBody>
      </p:sp>
    </p:spTree>
    <p:extLst>
      <p:ext uri="{BB962C8B-B14F-4D97-AF65-F5344CB8AC3E}">
        <p14:creationId xmlns:p14="http://schemas.microsoft.com/office/powerpoint/2010/main" val="2344046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602" y="1853627"/>
            <a:ext cx="8889616" cy="3224161"/>
          </a:xfrm>
          <a:prstGeom prst="rect">
            <a:avLst/>
          </a:prstGeom>
          <a:blipFill>
            <a:blip r:embed="rId3"/>
            <a:tile tx="0" ty="0" sx="100000" sy="100000" flip="none" algn="tl"/>
          </a:blipFill>
        </p:spPr>
        <p:txBody>
          <a:bodyPr wrap="square" lIns="99261" tIns="49630" rIns="99261" bIns="4963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700" b="1" u="sng" dirty="0">
                <a:ln w="11430"/>
                <a:effectLst>
                  <a:outerShdw blurRad="50800" dist="39000" dir="5460000" algn="tl">
                    <a:srgbClr val="000000">
                      <a:alpha val="38000"/>
                    </a:srgbClr>
                  </a:outerShdw>
                </a:effectLst>
                <a:latin typeface="NikoshBAN" pitchFamily="2" charset="0"/>
                <a:cs typeface="NikoshBAN" pitchFamily="2" charset="0"/>
              </a:rPr>
              <a:t>এ পাঠ শেষে </a:t>
            </a:r>
            <a:r>
              <a:rPr lang="bn-BD" sz="4700" b="1" u="sng" dirty="0" smtClean="0">
                <a:ln w="11430"/>
                <a:effectLst>
                  <a:outerShdw blurRad="50800" dist="39000" dir="5460000" algn="tl">
                    <a:srgbClr val="000000">
                      <a:alpha val="38000"/>
                    </a:srgbClr>
                  </a:outerShdw>
                </a:effectLst>
                <a:latin typeface="NikoshBAN" pitchFamily="2" charset="0"/>
                <a:cs typeface="NikoshBAN" pitchFamily="2" charset="0"/>
              </a:rPr>
              <a:t>শিক্ষার্থীরা-</a:t>
            </a:r>
            <a:endParaRPr lang="bn-BD" sz="3900" b="1" dirty="0">
              <a:ln w="11430"/>
              <a:effectLst>
                <a:outerShdw blurRad="50800" dist="39000" dir="5460000" algn="tl">
                  <a:srgbClr val="000000">
                    <a:alpha val="38000"/>
                  </a:srgbClr>
                </a:outerShdw>
              </a:effectLst>
              <a:latin typeface="NikoshBAN" pitchFamily="2" charset="0"/>
              <a:cs typeface="NikoshBAN" pitchFamily="2" charset="0"/>
            </a:endParaRPr>
          </a:p>
          <a:p>
            <a:pPr marL="558344" indent="-558344">
              <a:buFont typeface="+mj-lt"/>
              <a:buAutoNum type="arabicPeriod"/>
            </a:pPr>
            <a:r>
              <a:rPr lang="bn-BD" sz="3900" b="1" dirty="0">
                <a:ln w="11430"/>
                <a:effectLst>
                  <a:outerShdw blurRad="50800" dist="39000" dir="5460000" algn="tl">
                    <a:srgbClr val="000000">
                      <a:alpha val="38000"/>
                    </a:srgbClr>
                  </a:outerShdw>
                </a:effectLst>
                <a:latin typeface="NikoshBAN" pitchFamily="2" charset="0"/>
                <a:cs typeface="NikoshBAN" pitchFamily="2" charset="0"/>
              </a:rPr>
              <a:t>নাজাসাত </a:t>
            </a:r>
            <a:r>
              <a:rPr lang="bn-BD" sz="3900" b="1" dirty="0" smtClean="0">
                <a:ln w="11430"/>
                <a:effectLst>
                  <a:outerShdw blurRad="50800" dist="39000" dir="5460000" algn="tl">
                    <a:srgbClr val="000000">
                      <a:alpha val="38000"/>
                    </a:srgbClr>
                  </a:outerShdw>
                </a:effectLst>
                <a:latin typeface="NikoshBAN" pitchFamily="2" charset="0"/>
                <a:cs typeface="NikoshBAN" pitchFamily="2" charset="0"/>
              </a:rPr>
              <a:t> এর অর্থ </a:t>
            </a:r>
            <a:r>
              <a:rPr lang="bn-BD" sz="3900" b="1" dirty="0" smtClean="0">
                <a:ln w="11430"/>
                <a:effectLst>
                  <a:outerShdw blurRad="50800" dist="39000" dir="5460000" algn="tl">
                    <a:srgbClr val="000000">
                      <a:alpha val="38000"/>
                    </a:srgbClr>
                  </a:outerShdw>
                </a:effectLst>
                <a:latin typeface="NikoshBAN" pitchFamily="2" charset="0"/>
                <a:cs typeface="NikoshBAN" pitchFamily="2" charset="0"/>
              </a:rPr>
              <a:t>বলতে </a:t>
            </a:r>
            <a:r>
              <a:rPr lang="bn-BD" sz="3900" b="1" dirty="0">
                <a:ln w="11430"/>
                <a:effectLst>
                  <a:outerShdw blurRad="50800" dist="39000" dir="5460000" algn="tl">
                    <a:srgbClr val="000000">
                      <a:alpha val="38000"/>
                    </a:srgbClr>
                  </a:outerShdw>
                </a:effectLst>
                <a:latin typeface="NikoshBAN" pitchFamily="2" charset="0"/>
                <a:cs typeface="NikoshBAN" pitchFamily="2" charset="0"/>
              </a:rPr>
              <a:t>পারবে।</a:t>
            </a:r>
          </a:p>
          <a:p>
            <a:pPr marL="558344" indent="-558344">
              <a:buFont typeface="+mj-lt"/>
              <a:buAutoNum type="arabicPeriod"/>
            </a:pPr>
            <a:r>
              <a:rPr lang="bn-BD" sz="3900" b="1" dirty="0">
                <a:ln w="11430"/>
                <a:effectLst>
                  <a:outerShdw blurRad="50800" dist="39000" dir="5460000" algn="tl">
                    <a:srgbClr val="000000">
                      <a:alpha val="38000"/>
                    </a:srgbClr>
                  </a:outerShdw>
                </a:effectLst>
                <a:latin typeface="NikoshBAN" pitchFamily="2" charset="0"/>
                <a:cs typeface="NikoshBAN" pitchFamily="2" charset="0"/>
              </a:rPr>
              <a:t>অপবিত্রতার প্রকারভেদ বর্ণনা করতে পারবে।</a:t>
            </a:r>
          </a:p>
          <a:p>
            <a:pPr marL="558344" indent="-558344">
              <a:buFont typeface="+mj-lt"/>
              <a:buAutoNum type="arabicPeriod"/>
            </a:pPr>
            <a:r>
              <a:rPr lang="bn-BD" sz="3900" b="1" dirty="0">
                <a:ln w="11430"/>
                <a:effectLst>
                  <a:outerShdw blurRad="50800" dist="39000" dir="5460000" algn="tl">
                    <a:srgbClr val="000000">
                      <a:alpha val="38000"/>
                    </a:srgbClr>
                  </a:outerShdw>
                </a:effectLst>
                <a:latin typeface="NikoshBAN" pitchFamily="2" charset="0"/>
                <a:cs typeface="NikoshBAN" pitchFamily="2" charset="0"/>
              </a:rPr>
              <a:t>অপবিত্রতা থেকে শরীর পবিত্র রাখার প্রয়োজনীয়তা ব্যাখ্যা করতে পারবে।</a:t>
            </a:r>
            <a:endParaRPr lang="en-US" sz="39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3497553" y="180516"/>
            <a:ext cx="2911159" cy="111789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500" dirty="0">
                <a:solidFill>
                  <a:schemeClr val="tx1"/>
                </a:solidFill>
                <a:latin typeface="NikoshBAN" pitchFamily="2" charset="0"/>
                <a:cs typeface="NikoshBAN" pitchFamily="2" charset="0"/>
              </a:rPr>
              <a:t>শিখনফল</a:t>
            </a:r>
            <a:endParaRPr lang="en-US" sz="6500" dirty="0">
              <a:solidFill>
                <a:schemeClr val="tx1"/>
              </a:solidFill>
              <a:latin typeface="NikoshBAN" pitchFamily="2" charset="0"/>
              <a:cs typeface="NikoshBAN" pitchFamily="2" charset="0"/>
            </a:endParaRPr>
          </a:p>
        </p:txBody>
      </p:sp>
      <p:cxnSp>
        <p:nvCxnSpPr>
          <p:cNvPr id="4" name="Straight Connector 3"/>
          <p:cNvCxnSpPr/>
          <p:nvPr/>
        </p:nvCxnSpPr>
        <p:spPr>
          <a:xfrm>
            <a:off x="240217" y="1219200"/>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DBE0F805-946C-4679-B86F-9A6A15DB5B27}" type="datetime12">
              <a:rPr lang="en-US" smtClean="0"/>
              <a:t>2:55 AM</a:t>
            </a:fld>
            <a:endParaRPr lang="en-US" dirty="0"/>
          </a:p>
        </p:txBody>
      </p:sp>
    </p:spTree>
    <p:extLst>
      <p:ext uri="{BB962C8B-B14F-4D97-AF65-F5344CB8AC3E}">
        <p14:creationId xmlns:p14="http://schemas.microsoft.com/office/powerpoint/2010/main" val="4046429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61"/>
          <a:stretch/>
        </p:blipFill>
        <p:spPr>
          <a:xfrm>
            <a:off x="429457" y="1248099"/>
            <a:ext cx="9171743" cy="5000301"/>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77057" y="6248401"/>
            <a:ext cx="9504289" cy="79481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‘নাজাসাতুন’ আরবি শব্দ, এর অর্থ- অপবিত্রতা।</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52800" y="195641"/>
            <a:ext cx="3124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অপবিত্রতা</a:t>
            </a:r>
            <a:endParaRPr lang="en-US" sz="54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7BBBE11E-882E-4871-84FC-196EF44C6DF5}" type="datetime12">
              <a:rPr lang="en-US" smtClean="0"/>
              <a:t>2:55 AM</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34535"/>
            <a:ext cx="9208583" cy="4861465"/>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263183" y="6219710"/>
            <a:ext cx="9504289" cy="82350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7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তাহারাতুন (পবিত্রতা) অপবিত্রতার বিপরীত।</a:t>
            </a:r>
            <a:endParaRPr lang="en-US" sz="47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93"/>
          <a:stretch/>
        </p:blipFill>
        <p:spPr>
          <a:xfrm>
            <a:off x="586435" y="1233721"/>
            <a:ext cx="8938565" cy="4481279"/>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237719" y="5851943"/>
            <a:ext cx="9577966" cy="123900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7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কতিপয় বস্তুর কারণে বা প্রভাবে পবিত্র জিনিস অপবিত্র হয়ে যায়, একে নাজাসাত বলে।</a:t>
            </a:r>
          </a:p>
        </p:txBody>
      </p:sp>
    </p:spTree>
    <p:extLst>
      <p:ext uri="{BB962C8B-B14F-4D97-AF65-F5344CB8AC3E}">
        <p14:creationId xmlns:p14="http://schemas.microsoft.com/office/powerpoint/2010/main" val="2706034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8"/>
                                        </p:tgtEl>
                                        <p:attrNameLst>
                                          <p:attrName>ppt_w</p:attrName>
                                        </p:attrNameLst>
                                      </p:cBhvr>
                                      <p:tavLst>
                                        <p:tav tm="0">
                                          <p:val>
                                            <p:strVal val="ppt_w"/>
                                          </p:val>
                                        </p:tav>
                                        <p:tav tm="100000">
                                          <p:val>
                                            <p:fltVal val="0"/>
                                          </p:val>
                                        </p:tav>
                                      </p:tavLst>
                                    </p:anim>
                                    <p:anim calcmode="lin" valueType="num">
                                      <p:cBhvr>
                                        <p:cTn id="48" dur="500"/>
                                        <p:tgtEl>
                                          <p:spTgt spid="8"/>
                                        </p:tgtEl>
                                        <p:attrNameLst>
                                          <p:attrName>ppt_h</p:attrName>
                                        </p:attrNameLst>
                                      </p:cBhvr>
                                      <p:tavLst>
                                        <p:tav tm="0">
                                          <p:val>
                                            <p:strVal val="ppt_h"/>
                                          </p:val>
                                        </p:tav>
                                        <p:tav tm="100000">
                                          <p:val>
                                            <p:fltVal val="0"/>
                                          </p:val>
                                        </p:tav>
                                      </p:tavLst>
                                    </p:anim>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9"/>
                                        </p:tgtEl>
                                        <p:attrNameLst>
                                          <p:attrName>ppt_w</p:attrName>
                                        </p:attrNameLst>
                                      </p:cBhvr>
                                      <p:tavLst>
                                        <p:tav tm="0">
                                          <p:val>
                                            <p:strVal val="ppt_w"/>
                                          </p:val>
                                        </p:tav>
                                        <p:tav tm="100000">
                                          <p:val>
                                            <p:fltVal val="0"/>
                                          </p:val>
                                        </p:tav>
                                      </p:tavLst>
                                    </p:anim>
                                    <p:anim calcmode="lin" valueType="num">
                                      <p:cBhvr>
                                        <p:cTn id="67" dur="500"/>
                                        <p:tgtEl>
                                          <p:spTgt spid="9"/>
                                        </p:tgtEl>
                                        <p:attrNameLst>
                                          <p:attrName>ppt_h</p:attrName>
                                        </p:attrNameLst>
                                      </p:cBhvr>
                                      <p:tavLst>
                                        <p:tav tm="0">
                                          <p:val>
                                            <p:strVal val="ppt_h"/>
                                          </p:val>
                                        </p:tav>
                                        <p:tav tm="100000">
                                          <p:val>
                                            <p:fltVal val="0"/>
                                          </p:val>
                                        </p:tav>
                                      </p:tavLst>
                                    </p:anim>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500"/>
                                        <p:tgtEl>
                                          <p:spTgt spid="10"/>
                                        </p:tgtEl>
                                        <p:attrNameLst>
                                          <p:attrName>ppt_w</p:attrName>
                                        </p:attrNameLst>
                                      </p:cBhvr>
                                      <p:tavLst>
                                        <p:tav tm="0">
                                          <p:val>
                                            <p:strVal val="ppt_w"/>
                                          </p:val>
                                        </p:tav>
                                        <p:tav tm="100000">
                                          <p:val>
                                            <p:fltVal val="0"/>
                                          </p:val>
                                        </p:tav>
                                      </p:tavLst>
                                    </p:anim>
                                    <p:anim calcmode="lin" valueType="num">
                                      <p:cBhvr>
                                        <p:cTn id="72" dur="500"/>
                                        <p:tgtEl>
                                          <p:spTgt spid="10"/>
                                        </p:tgtEl>
                                        <p:attrNameLst>
                                          <p:attrName>ppt_h</p:attrName>
                                        </p:attrNameLst>
                                      </p:cBhvr>
                                      <p:tavLst>
                                        <p:tav tm="0">
                                          <p:val>
                                            <p:strVal val="ppt_h"/>
                                          </p:val>
                                        </p:tav>
                                        <p:tav tm="100000">
                                          <p:val>
                                            <p:fltVal val="0"/>
                                          </p:val>
                                        </p:tav>
                                      </p:tavLst>
                                    </p:anim>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477" y="1219201"/>
            <a:ext cx="4402723" cy="4800599"/>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87" y="1219201"/>
            <a:ext cx="4431813" cy="4876799"/>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40218" y="6096000"/>
            <a:ext cx="9504289" cy="87432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পেশাব - পায়খানা</a:t>
            </a:r>
            <a:endParaRPr lang="en-US" sz="4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9BBE15E6-0110-40C8-B103-A3B4A2742FFD}" type="datetime12">
              <a:rPr lang="en-US" smtClean="0"/>
              <a:t>2:55 AM</a:t>
            </a:fld>
            <a:endParaRPr lang="en-US" dirty="0"/>
          </a:p>
        </p:txBody>
      </p:sp>
      <p:sp>
        <p:nvSpPr>
          <p:cNvPr id="8" name="TextBox 7"/>
          <p:cNvSpPr txBox="1"/>
          <p:nvPr/>
        </p:nvSpPr>
        <p:spPr>
          <a:xfrm>
            <a:off x="3352800" y="195641"/>
            <a:ext cx="3124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অপবিত্রতা</a:t>
            </a:r>
            <a:endParaRPr lang="en-US" sz="5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8736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5"/>
                                        </p:tgtEl>
                                        <p:attrNameLst>
                                          <p:attrName>ppt_w</p:attrName>
                                        </p:attrNameLst>
                                      </p:cBhvr>
                                      <p:tavLst>
                                        <p:tav tm="0">
                                          <p:val>
                                            <p:strVal val="ppt_w"/>
                                          </p:val>
                                        </p:tav>
                                        <p:tav tm="100000">
                                          <p:val>
                                            <p:fltVal val="0"/>
                                          </p:val>
                                        </p:tav>
                                      </p:tavLst>
                                    </p:anim>
                                    <p:anim calcmode="lin" valueType="num">
                                      <p:cBhvr>
                                        <p:cTn id="34" dur="500"/>
                                        <p:tgtEl>
                                          <p:spTgt spid="5"/>
                                        </p:tgtEl>
                                        <p:attrNameLst>
                                          <p:attrName>ppt_h</p:attrName>
                                        </p:attrNameLst>
                                      </p:cBhvr>
                                      <p:tavLst>
                                        <p:tav tm="0">
                                          <p:val>
                                            <p:strVal val="ppt_h"/>
                                          </p:val>
                                        </p:tav>
                                        <p:tav tm="100000">
                                          <p:val>
                                            <p:fltVal val="0"/>
                                          </p:val>
                                        </p:tav>
                                      </p:tavLst>
                                    </p:anim>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91928"/>
            <a:ext cx="9163680" cy="5056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66541" y="6319604"/>
            <a:ext cx="9725320" cy="7311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1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শরীর, কাপড় ও ব্যবহারিক জিনিসপত্র অপবিত্র হয়ে যায়।</a:t>
            </a:r>
            <a:endParaRPr lang="en-US" sz="41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40217" y="1066801"/>
            <a:ext cx="9577966"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4A896806-921E-4EEB-B156-8D56DC3517B5}" type="datetime12">
              <a:rPr lang="en-US" smtClean="0"/>
              <a:t>2:55 AM</a:t>
            </a:fld>
            <a:endParaRPr lang="en-US" dirty="0"/>
          </a:p>
        </p:txBody>
      </p:sp>
      <p:sp>
        <p:nvSpPr>
          <p:cNvPr id="8" name="TextBox 7"/>
          <p:cNvSpPr txBox="1"/>
          <p:nvPr/>
        </p:nvSpPr>
        <p:spPr>
          <a:xfrm>
            <a:off x="3352800" y="195641"/>
            <a:ext cx="3124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অপবিত্রতা</a:t>
            </a:r>
            <a:endParaRPr lang="en-US" sz="5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47560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32">
      <a:majorFont>
        <a:latin typeface="NikoshBAN"/>
        <a:ea typeface=""/>
        <a:cs typeface="NikoshBAN"/>
      </a:majorFont>
      <a:minorFont>
        <a:latin typeface="NikoshBAN"/>
        <a:ea typeface=""/>
        <a:cs typeface="NikoshBA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484</TotalTime>
  <Words>1078</Words>
  <Application>Microsoft Office PowerPoint</Application>
  <PresentationFormat>Custom</PresentationFormat>
  <Paragraphs>157</Paragraphs>
  <Slides>26</Slides>
  <Notes>24</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Yunus Azad</dc:creator>
  <cp:lastModifiedBy>Yunus</cp:lastModifiedBy>
  <cp:revision>323</cp:revision>
  <dcterms:created xsi:type="dcterms:W3CDTF">2006-08-16T00:00:00Z</dcterms:created>
  <dcterms:modified xsi:type="dcterms:W3CDTF">2016-08-07T10:01:53Z</dcterms:modified>
</cp:coreProperties>
</file>